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9" d="100"/>
          <a:sy n="59" d="100"/>
        </p:scale>
        <p:origin x="-3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246195847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0" name="Shape 3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7" name="Shape 3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90" name="Shape 4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06" name="Shape 5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35" name="Shape 5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97" name="Shape 5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12" name="Shape 6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48" name="Shape 6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3" name="Shape 6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15" name="Shape 7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31" name="Shape 7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47" name="Shape 7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63" name="Shape 7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79" name="Shape 7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97" name="Shape 7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15" name="Shape 8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33" name="Shape 8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66" name="Shape 8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Shape 8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81" name="Shape 8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00" name="Shape 9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15" name="Shape 9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30" name="Shape 9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70" name="Shape 9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87" name="Shape 9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Shape 1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03" name="Shape 10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60" name="Shape 2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0"/>
        <p:cNvGrpSpPr/>
        <p:nvPr/>
      </p:nvGrpSpPr>
      <p:grpSpPr>
        <a:xfrm>
          <a:off x="0" y="0"/>
          <a:ext cx="0" cy="0"/>
          <a:chOff x="0" y="0"/>
          <a:chExt cx="0" cy="0"/>
        </a:xfrm>
      </p:grpSpPr>
      <p:sp>
        <p:nvSpPr>
          <p:cNvPr id="21" name="Shape 21"/>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2" name="Shape 22"/>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3" name="Shape 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2" name="Shape 42"/>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4" name="Shape 44"/>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5" name="Shape 4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6" name="Shape 4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6" name="Shape 5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lvl1pPr marL="0" marR="0" indent="0" algn="r" rtl="0">
              <a:spcBef>
                <a:spcPts val="0"/>
              </a:spcBef>
              <a:buNone/>
              <a:defRPr sz="1200" b="0" i="0" u="none" strike="noStrike" cap="none" baseline="0">
                <a:solidFill>
                  <a:srgbClr val="888888"/>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jpg"/><Relationship Id="rId7"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jp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jp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Shape 84"/>
          <p:cNvGrpSpPr/>
          <p:nvPr/>
        </p:nvGrpSpPr>
        <p:grpSpPr>
          <a:xfrm>
            <a:off x="0" y="533400"/>
            <a:ext cx="9144000" cy="4038600"/>
            <a:chOff x="0" y="1066800"/>
            <a:chExt cx="9144000" cy="4038600"/>
          </a:xfrm>
        </p:grpSpPr>
        <p:sp>
          <p:nvSpPr>
            <p:cNvPr id="85" name="Shape 85"/>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6" name="Shape 86"/>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7" name="Shape 87"/>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8" name="Shape 88"/>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9" name="Shape 89"/>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0" name="Shape 90"/>
          <p:cNvSpPr txBox="1"/>
          <p:nvPr/>
        </p:nvSpPr>
        <p:spPr>
          <a:xfrm>
            <a:off x="457200" y="1143000"/>
            <a:ext cx="7924799" cy="29717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600" b="1" i="0" u="none" strike="noStrike" cap="none" baseline="0">
                <a:solidFill>
                  <a:schemeClr val="lt1"/>
                </a:solidFill>
                <a:latin typeface="Calibri"/>
                <a:ea typeface="Calibri"/>
                <a:cs typeface="Calibri"/>
                <a:sym typeface="Calibri"/>
              </a:rPr>
              <a:t>Tooling Scratch</a:t>
            </a:r>
          </a:p>
          <a:p>
            <a:pPr marL="0" marR="0" lvl="0" indent="0" algn="ctr" rtl="0">
              <a:spcBef>
                <a:spcPts val="0"/>
              </a:spcBef>
              <a:spcAft>
                <a:spcPts val="0"/>
              </a:spcAft>
              <a:buSzPct val="25000"/>
              <a:buNone/>
            </a:pPr>
            <a:r>
              <a:rPr lang="en-US" sz="1800" b="0" i="0" u="none" strike="noStrike" cap="none" baseline="0">
                <a:solidFill>
                  <a:schemeClr val="lt1"/>
                </a:solidFill>
                <a:latin typeface="Calibri"/>
                <a:ea typeface="Calibri"/>
                <a:cs typeface="Calibri"/>
                <a:sym typeface="Calibri"/>
              </a:rPr>
              <a:t> </a:t>
            </a:r>
            <a:r>
              <a:rPr lang="en-US" sz="3200" b="0" i="0" u="none" strike="noStrike" cap="none" baseline="0">
                <a:solidFill>
                  <a:schemeClr val="lt1"/>
                </a:solidFill>
                <a:latin typeface="Calibri"/>
                <a:ea typeface="Calibri"/>
                <a:cs typeface="Calibri"/>
                <a:sym typeface="Calibri"/>
              </a:rPr>
              <a:t/>
            </a:r>
            <a:br>
              <a:rPr lang="en-US" sz="3200" b="0" i="0" u="none" strike="noStrike" cap="none" baseline="0">
                <a:solidFill>
                  <a:schemeClr val="lt1"/>
                </a:solidFill>
                <a:latin typeface="Calibri"/>
                <a:ea typeface="Calibri"/>
                <a:cs typeface="Calibri"/>
                <a:sym typeface="Calibri"/>
              </a:rPr>
            </a:br>
            <a:r>
              <a:rPr lang="en-US" sz="3200" b="0" i="0" u="none" strike="noStrike" cap="none" baseline="0">
                <a:solidFill>
                  <a:schemeClr val="lt1"/>
                </a:solidFill>
                <a:latin typeface="Calibri"/>
                <a:ea typeface="Calibri"/>
                <a:cs typeface="Calibri"/>
                <a:sym typeface="Calibri"/>
              </a:rPr>
              <a:t>Designing a Collaborative Game-Based Learning System to Infuse Computational Thinking within Grade 6-8 Curricula</a:t>
            </a:r>
          </a:p>
        </p:txBody>
      </p:sp>
      <p:pic>
        <p:nvPicPr>
          <p:cNvPr id="91" name="Shape 91"/>
          <p:cNvPicPr preferRelativeResize="0"/>
          <p:nvPr/>
        </p:nvPicPr>
        <p:blipFill rotWithShape="1">
          <a:blip r:embed="rId3">
            <a:alphaModFix/>
          </a:blip>
          <a:srcRect/>
          <a:stretch/>
        </p:blipFill>
        <p:spPr>
          <a:xfrm>
            <a:off x="381000" y="4986337"/>
            <a:ext cx="2400300" cy="1000125"/>
          </a:xfrm>
          <a:prstGeom prst="rect">
            <a:avLst/>
          </a:prstGeom>
          <a:noFill/>
          <a:ln>
            <a:noFill/>
          </a:ln>
        </p:spPr>
      </p:pic>
      <p:pic>
        <p:nvPicPr>
          <p:cNvPr id="92" name="Shape 92"/>
          <p:cNvPicPr preferRelativeResize="0"/>
          <p:nvPr/>
        </p:nvPicPr>
        <p:blipFill rotWithShape="1">
          <a:blip r:embed="rId4">
            <a:alphaModFix/>
          </a:blip>
          <a:srcRect/>
          <a:stretch/>
        </p:blipFill>
        <p:spPr>
          <a:xfrm>
            <a:off x="6934200" y="4883150"/>
            <a:ext cx="1038224" cy="1200150"/>
          </a:xfrm>
          <a:prstGeom prst="rect">
            <a:avLst/>
          </a:prstGeom>
          <a:noFill/>
          <a:ln>
            <a:noFill/>
          </a:ln>
        </p:spPr>
      </p:pic>
      <p:pic>
        <p:nvPicPr>
          <p:cNvPr id="93" name="Shape 93"/>
          <p:cNvPicPr preferRelativeResize="0"/>
          <p:nvPr/>
        </p:nvPicPr>
        <p:blipFill rotWithShape="1">
          <a:blip r:embed="rId5">
            <a:alphaModFix/>
          </a:blip>
          <a:srcRect/>
          <a:stretch/>
        </p:blipFill>
        <p:spPr>
          <a:xfrm>
            <a:off x="8534400" y="45720"/>
            <a:ext cx="512480" cy="411480"/>
          </a:xfrm>
          <a:prstGeom prst="rect">
            <a:avLst/>
          </a:prstGeom>
          <a:noFill/>
          <a:ln>
            <a:noFill/>
          </a:ln>
        </p:spPr>
      </p:pic>
      <p:sp>
        <p:nvSpPr>
          <p:cNvPr id="94" name="Shape 94"/>
          <p:cNvSpPr txBox="1"/>
          <p:nvPr/>
        </p:nvSpPr>
        <p:spPr>
          <a:xfrm>
            <a:off x="0" y="6427112"/>
            <a:ext cx="9220200" cy="4308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2200" b="0" i="0" u="none" strike="noStrike" cap="none" baseline="0">
                <a:solidFill>
                  <a:srgbClr val="595959"/>
                </a:solidFill>
                <a:latin typeface="Calibri"/>
                <a:ea typeface="Calibri"/>
                <a:cs typeface="Calibri"/>
                <a:sym typeface="Calibri"/>
              </a:rPr>
              <a:t>Jeff Bender | COMS E6123 Presentation | 3/3/2015</a:t>
            </a:r>
          </a:p>
        </p:txBody>
      </p:sp>
      <p:pic>
        <p:nvPicPr>
          <p:cNvPr id="95" name="Shape 95"/>
          <p:cNvPicPr preferRelativeResize="0"/>
          <p:nvPr/>
        </p:nvPicPr>
        <p:blipFill rotWithShape="1">
          <a:blip r:embed="rId6">
            <a:alphaModFix/>
          </a:blip>
          <a:srcRect/>
          <a:stretch/>
        </p:blipFill>
        <p:spPr>
          <a:xfrm>
            <a:off x="3733800" y="4572000"/>
            <a:ext cx="1904999" cy="19049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Shape 262"/>
          <p:cNvGrpSpPr/>
          <p:nvPr/>
        </p:nvGrpSpPr>
        <p:grpSpPr>
          <a:xfrm>
            <a:off x="0" y="533400"/>
            <a:ext cx="9144000" cy="4038600"/>
            <a:chOff x="0" y="1066800"/>
            <a:chExt cx="9144000" cy="4038600"/>
          </a:xfrm>
        </p:grpSpPr>
        <p:sp>
          <p:nvSpPr>
            <p:cNvPr id="263" name="Shape 26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264" name="Shape 26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265" name="Shape 26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266" name="Shape 26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267" name="Shape 26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268" name="Shape 26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Alternatives </a:t>
            </a:r>
            <a:r>
              <a:rPr lang="en-US" sz="3300" b="0" i="0" u="none" strike="noStrike" cap="none" baseline="0">
                <a:solidFill>
                  <a:srgbClr val="3F3F3F"/>
                </a:solidFill>
                <a:latin typeface="Calibri"/>
                <a:ea typeface="Calibri"/>
                <a:cs typeface="Calibri"/>
                <a:sym typeface="Calibri"/>
              </a:rPr>
              <a:t>&gt; Karel &amp; Cousins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269" name="Shape 26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270" name="Shape 270"/>
          <p:cNvSpPr txBox="1"/>
          <p:nvPr/>
        </p:nvSpPr>
        <p:spPr>
          <a:xfrm>
            <a:off x="0" y="4908550"/>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[A]lthough it may seem obvious to an experienced programmer that there are commonalities between Light-Bot and programming, this link may be much less transparent to novice computer science students.</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[Gouws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in educational activities</a:t>
            </a:r>
          </a:p>
        </p:txBody>
      </p:sp>
      <p:sp>
        <p:nvSpPr>
          <p:cNvPr id="271" name="Shape 271"/>
          <p:cNvSpPr txBox="1"/>
          <p:nvPr/>
        </p:nvSpPr>
        <p:spPr>
          <a:xfrm>
            <a:off x="228600" y="685800"/>
            <a:ext cx="5029199" cy="34163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Needs Analysis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Low floors, but low ceilings, narrow walls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Imaginative and playful, but too toy-like with inadequate authoring tools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Textbook learning progressions, but limited embedded training materials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No nurturing affinity space</a:t>
            </a:r>
          </a:p>
        </p:txBody>
      </p:sp>
      <p:pic>
        <p:nvPicPr>
          <p:cNvPr id="272" name="Shape 272"/>
          <p:cNvPicPr preferRelativeResize="0"/>
          <p:nvPr/>
        </p:nvPicPr>
        <p:blipFill rotWithShape="1">
          <a:blip r:embed="rId4">
            <a:alphaModFix/>
          </a:blip>
          <a:srcRect/>
          <a:stretch/>
        </p:blipFill>
        <p:spPr>
          <a:xfrm>
            <a:off x="6529387" y="841736"/>
            <a:ext cx="1928812" cy="1992892"/>
          </a:xfrm>
          <a:prstGeom prst="rect">
            <a:avLst/>
          </a:prstGeom>
          <a:noFill/>
          <a:ln w="9525" cap="flat">
            <a:solidFill>
              <a:srgbClr val="7F7F7F"/>
            </a:solidFill>
            <a:prstDash val="solid"/>
            <a:miter/>
            <a:headEnd type="none" w="med" len="med"/>
            <a:tailEnd type="none" w="med" len="med"/>
          </a:ln>
        </p:spPr>
      </p:pic>
      <p:pic>
        <p:nvPicPr>
          <p:cNvPr id="273" name="Shape 273"/>
          <p:cNvPicPr preferRelativeResize="0"/>
          <p:nvPr/>
        </p:nvPicPr>
        <p:blipFill rotWithShape="1">
          <a:blip r:embed="rId5">
            <a:alphaModFix/>
          </a:blip>
          <a:srcRect/>
          <a:stretch/>
        </p:blipFill>
        <p:spPr>
          <a:xfrm>
            <a:off x="5362575" y="2101202"/>
            <a:ext cx="2867025" cy="1466850"/>
          </a:xfrm>
          <a:prstGeom prst="rect">
            <a:avLst/>
          </a:prstGeom>
          <a:noFill/>
          <a:ln w="9525" cap="flat">
            <a:solidFill>
              <a:srgbClr val="7F7F7F"/>
            </a:solidFill>
            <a:prstDash val="solid"/>
            <a:miter/>
            <a:headEnd type="none" w="med" len="med"/>
            <a:tailEnd type="none" w="med" len="med"/>
          </a:ln>
        </p:spPr>
      </p:pic>
      <p:pic>
        <p:nvPicPr>
          <p:cNvPr id="274" name="Shape 274"/>
          <p:cNvPicPr preferRelativeResize="0"/>
          <p:nvPr/>
        </p:nvPicPr>
        <p:blipFill rotWithShape="1">
          <a:blip r:embed="rId6">
            <a:alphaModFix/>
          </a:blip>
          <a:srcRect/>
          <a:stretch/>
        </p:blipFill>
        <p:spPr>
          <a:xfrm>
            <a:off x="6808521" y="2590800"/>
            <a:ext cx="2259279" cy="1712849"/>
          </a:xfrm>
          <a:prstGeom prst="rect">
            <a:avLst/>
          </a:prstGeom>
          <a:noFill/>
          <a:ln w="9525" cap="flat">
            <a:solidFill>
              <a:srgbClr val="7F7F7F"/>
            </a:solidFill>
            <a:prstDash val="solid"/>
            <a:miter/>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500"/>
                                        <p:tgtEl>
                                          <p:spTgt spid="2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
                                            <p:txEl>
                                              <p:pRg st="0" end="0"/>
                                            </p:txEl>
                                          </p:spTgt>
                                        </p:tgtEl>
                                        <p:attrNameLst>
                                          <p:attrName>style.visibility</p:attrName>
                                        </p:attrNameLst>
                                      </p:cBhvr>
                                      <p:to>
                                        <p:strVal val="visible"/>
                                      </p:to>
                                    </p:set>
                                    <p:animEffect transition="in" filter="fade">
                                      <p:cBhvr>
                                        <p:cTn id="17" dur="500"/>
                                        <p:tgtEl>
                                          <p:spTgt spid="2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1">
                                            <p:txEl>
                                              <p:pRg st="1" end="1"/>
                                            </p:txEl>
                                          </p:spTgt>
                                        </p:tgtEl>
                                        <p:attrNameLst>
                                          <p:attrName>style.visibility</p:attrName>
                                        </p:attrNameLst>
                                      </p:cBhvr>
                                      <p:to>
                                        <p:strVal val="visible"/>
                                      </p:to>
                                    </p:set>
                                    <p:animEffect transition="in" filter="fade">
                                      <p:cBhvr>
                                        <p:cTn id="22" dur="500"/>
                                        <p:tgtEl>
                                          <p:spTgt spid="2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1">
                                            <p:txEl>
                                              <p:pRg st="2" end="2"/>
                                            </p:txEl>
                                          </p:spTgt>
                                        </p:tgtEl>
                                        <p:attrNameLst>
                                          <p:attrName>style.visibility</p:attrName>
                                        </p:attrNameLst>
                                      </p:cBhvr>
                                      <p:to>
                                        <p:strVal val="visible"/>
                                      </p:to>
                                    </p:set>
                                    <p:animEffect transition="in" filter="fade">
                                      <p:cBhvr>
                                        <p:cTn id="27" dur="500"/>
                                        <p:tgtEl>
                                          <p:spTgt spid="27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1">
                                            <p:txEl>
                                              <p:pRg st="3" end="3"/>
                                            </p:txEl>
                                          </p:spTgt>
                                        </p:tgtEl>
                                        <p:attrNameLst>
                                          <p:attrName>style.visibility</p:attrName>
                                        </p:attrNameLst>
                                      </p:cBhvr>
                                      <p:to>
                                        <p:strVal val="visible"/>
                                      </p:to>
                                    </p:set>
                                    <p:animEffect transition="in" filter="fade">
                                      <p:cBhvr>
                                        <p:cTn id="32" dur="500"/>
                                        <p:tgtEl>
                                          <p:spTgt spid="27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1">
                                            <p:txEl>
                                              <p:pRg st="4" end="4"/>
                                            </p:txEl>
                                          </p:spTgt>
                                        </p:tgtEl>
                                        <p:attrNameLst>
                                          <p:attrName>style.visibility</p:attrName>
                                        </p:attrNameLst>
                                      </p:cBhvr>
                                      <p:to>
                                        <p:strVal val="visible"/>
                                      </p:to>
                                    </p:set>
                                    <p:animEffect transition="in" filter="fade">
                                      <p:cBhvr>
                                        <p:cTn id="37" dur="500"/>
                                        <p:tgtEl>
                                          <p:spTgt spid="27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0"/>
                                        </p:tgtEl>
                                        <p:attrNameLst>
                                          <p:attrName>style.visibility</p:attrName>
                                        </p:attrNameLst>
                                      </p:cBhvr>
                                      <p:to>
                                        <p:strVal val="visible"/>
                                      </p:to>
                                    </p:set>
                                    <p:animEffect transition="in" filter="fade">
                                      <p:cBhvr>
                                        <p:cTn id="42"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Shape 279"/>
          <p:cNvGrpSpPr/>
          <p:nvPr/>
        </p:nvGrpSpPr>
        <p:grpSpPr>
          <a:xfrm>
            <a:off x="0" y="533400"/>
            <a:ext cx="9144000" cy="4038600"/>
            <a:chOff x="0" y="1066800"/>
            <a:chExt cx="9144000" cy="4038600"/>
          </a:xfrm>
        </p:grpSpPr>
        <p:sp>
          <p:nvSpPr>
            <p:cNvPr id="280" name="Shape 28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281" name="Shape 28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282" name="Shape 28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283" name="Shape 28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284" name="Shape 28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285" name="Shape 285"/>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smtClean="0">
                <a:solidFill>
                  <a:srgbClr val="595959"/>
                </a:solidFill>
                <a:latin typeface="Calibri"/>
                <a:ea typeface="Calibri"/>
                <a:cs typeface="Calibri"/>
                <a:sym typeface="Calibri"/>
              </a:rPr>
              <a:t>Alternatives </a:t>
            </a:r>
            <a:r>
              <a:rPr lang="en-US" sz="3300" b="0" i="0" u="none" strike="noStrike" cap="none" baseline="0" dirty="0">
                <a:solidFill>
                  <a:srgbClr val="3F3F3F"/>
                </a:solidFill>
                <a:latin typeface="Calibri"/>
                <a:ea typeface="Calibri"/>
                <a:cs typeface="Calibri"/>
                <a:sym typeface="Calibri"/>
              </a:rPr>
              <a:t>&gt; </a:t>
            </a:r>
            <a:r>
              <a:rPr lang="en-US" sz="3300" b="0" i="0" u="none" strike="noStrike" cap="none" baseline="0" dirty="0" err="1">
                <a:solidFill>
                  <a:srgbClr val="3F3F3F"/>
                </a:solidFill>
                <a:latin typeface="Calibri"/>
                <a:ea typeface="Calibri"/>
                <a:cs typeface="Calibri"/>
                <a:sym typeface="Calibri"/>
              </a:rPr>
              <a:t>StarLogo</a:t>
            </a:r>
            <a:r>
              <a:rPr lang="en-US" sz="3300" b="0" i="0" u="none" strike="noStrike" cap="none" baseline="0" dirty="0">
                <a:solidFill>
                  <a:srgbClr val="3F3F3F"/>
                </a:solidFill>
                <a:latin typeface="Calibri"/>
                <a:ea typeface="Calibri"/>
                <a:cs typeface="Calibri"/>
                <a:sym typeface="Calibri"/>
              </a:rPr>
              <a:t> TNG</a:t>
            </a:r>
          </a:p>
          <a:p>
            <a:pPr marL="0" marR="0" lvl="0" indent="0" algn="l" rtl="0">
              <a:spcBef>
                <a:spcPts val="0"/>
              </a:spcBef>
              <a:spcAft>
                <a:spcPts val="0"/>
              </a:spcAft>
              <a:buClr>
                <a:srgbClr val="000000"/>
              </a:buClr>
              <a:buFont typeface="Times New Roman"/>
              <a:buNone/>
            </a:pPr>
            <a:endParaRPr sz="3300" b="0" i="0" u="none" strike="noStrike" cap="none" baseline="0" dirty="0">
              <a:solidFill>
                <a:srgbClr val="262626"/>
              </a:solidFill>
              <a:latin typeface="Calibri"/>
              <a:ea typeface="Calibri"/>
              <a:cs typeface="Calibri"/>
              <a:sym typeface="Calibri"/>
            </a:endParaRPr>
          </a:p>
        </p:txBody>
      </p:sp>
      <p:pic>
        <p:nvPicPr>
          <p:cNvPr id="286" name="Shape 286"/>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287" name="Shape 287"/>
          <p:cNvSpPr txBox="1"/>
          <p:nvPr/>
        </p:nvSpPr>
        <p:spPr>
          <a:xfrm>
            <a:off x="0" y="490855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This more integrated approach takes more time (at least at first) when compared to didactic approaches (or even more limited simulation-based approaches).... Not only does classroom use... take more time, but the development of such curricular materials also takes time.</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[Klopfer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simulation cycle: combining games, simulations, engineering and science using </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StarLogo TNG</a:t>
            </a:r>
          </a:p>
        </p:txBody>
      </p:sp>
      <p:sp>
        <p:nvSpPr>
          <p:cNvPr id="288" name="Shape 288"/>
          <p:cNvSpPr txBox="1"/>
          <p:nvPr/>
        </p:nvSpPr>
        <p:spPr>
          <a:xfrm>
            <a:off x="228600" y="685800"/>
            <a:ext cx="5029199" cy="34163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Needs Analysis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High ceilings, but also high floors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Wide walls for science and decentralized systems, but narrow walls for other subjects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Pedagogical examples exist, but often too time consuming to leverage</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No nurturing affinity space</a:t>
            </a:r>
          </a:p>
        </p:txBody>
      </p:sp>
      <p:pic>
        <p:nvPicPr>
          <p:cNvPr id="289" name="Shape 289"/>
          <p:cNvPicPr preferRelativeResize="0"/>
          <p:nvPr/>
        </p:nvPicPr>
        <p:blipFill rotWithShape="1">
          <a:blip r:embed="rId4">
            <a:alphaModFix/>
          </a:blip>
          <a:srcRect/>
          <a:stretch/>
        </p:blipFill>
        <p:spPr>
          <a:xfrm>
            <a:off x="5029200" y="838200"/>
            <a:ext cx="3761440" cy="2897443"/>
          </a:xfrm>
          <a:prstGeom prst="rect">
            <a:avLst/>
          </a:prstGeom>
          <a:noFill/>
          <a:ln w="9525" cap="flat">
            <a:solidFill>
              <a:srgbClr val="7F7F7F"/>
            </a:solidFill>
            <a:prstDash val="solid"/>
            <a:miter/>
            <a:headEnd type="none" w="med" len="med"/>
            <a:tailEnd type="none" w="med" len="med"/>
          </a:ln>
        </p:spPr>
      </p:pic>
      <p:pic>
        <p:nvPicPr>
          <p:cNvPr id="290" name="Shape 290"/>
          <p:cNvPicPr preferRelativeResize="0"/>
          <p:nvPr/>
        </p:nvPicPr>
        <p:blipFill rotWithShape="1">
          <a:blip r:embed="rId5">
            <a:alphaModFix/>
          </a:blip>
          <a:srcRect/>
          <a:stretch/>
        </p:blipFill>
        <p:spPr>
          <a:xfrm>
            <a:off x="5827594" y="1676400"/>
            <a:ext cx="3240206" cy="2666999"/>
          </a:xfrm>
          <a:prstGeom prst="rect">
            <a:avLst/>
          </a:prstGeom>
          <a:noFill/>
          <a:ln w="9525" cap="flat">
            <a:solidFill>
              <a:srgbClr val="7F7F7F"/>
            </a:solidFill>
            <a:prstDash val="solid"/>
            <a:miter/>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500"/>
                                        <p:tgtEl>
                                          <p:spTgt spid="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8">
                                            <p:txEl>
                                              <p:pRg st="0" end="0"/>
                                            </p:txEl>
                                          </p:spTgt>
                                        </p:tgtEl>
                                        <p:attrNameLst>
                                          <p:attrName>style.visibility</p:attrName>
                                        </p:attrNameLst>
                                      </p:cBhvr>
                                      <p:to>
                                        <p:strVal val="visible"/>
                                      </p:to>
                                    </p:set>
                                    <p:animEffect transition="in" filter="fade">
                                      <p:cBhvr>
                                        <p:cTn id="12" dur="500"/>
                                        <p:tgtEl>
                                          <p:spTgt spid="2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8">
                                            <p:txEl>
                                              <p:pRg st="1" end="1"/>
                                            </p:txEl>
                                          </p:spTgt>
                                        </p:tgtEl>
                                        <p:attrNameLst>
                                          <p:attrName>style.visibility</p:attrName>
                                        </p:attrNameLst>
                                      </p:cBhvr>
                                      <p:to>
                                        <p:strVal val="visible"/>
                                      </p:to>
                                    </p:set>
                                    <p:animEffect transition="in" filter="fade">
                                      <p:cBhvr>
                                        <p:cTn id="17" dur="500"/>
                                        <p:tgtEl>
                                          <p:spTgt spid="2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8">
                                            <p:txEl>
                                              <p:pRg st="2" end="2"/>
                                            </p:txEl>
                                          </p:spTgt>
                                        </p:tgtEl>
                                        <p:attrNameLst>
                                          <p:attrName>style.visibility</p:attrName>
                                        </p:attrNameLst>
                                      </p:cBhvr>
                                      <p:to>
                                        <p:strVal val="visible"/>
                                      </p:to>
                                    </p:set>
                                    <p:animEffect transition="in" filter="fade">
                                      <p:cBhvr>
                                        <p:cTn id="22" dur="500"/>
                                        <p:tgtEl>
                                          <p:spTgt spid="2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8">
                                            <p:txEl>
                                              <p:pRg st="3" end="3"/>
                                            </p:txEl>
                                          </p:spTgt>
                                        </p:tgtEl>
                                        <p:attrNameLst>
                                          <p:attrName>style.visibility</p:attrName>
                                        </p:attrNameLst>
                                      </p:cBhvr>
                                      <p:to>
                                        <p:strVal val="visible"/>
                                      </p:to>
                                    </p:set>
                                    <p:animEffect transition="in" filter="fade">
                                      <p:cBhvr>
                                        <p:cTn id="27" dur="500"/>
                                        <p:tgtEl>
                                          <p:spTgt spid="2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8">
                                            <p:txEl>
                                              <p:pRg st="4" end="4"/>
                                            </p:txEl>
                                          </p:spTgt>
                                        </p:tgtEl>
                                        <p:attrNameLst>
                                          <p:attrName>style.visibility</p:attrName>
                                        </p:attrNameLst>
                                      </p:cBhvr>
                                      <p:to>
                                        <p:strVal val="visible"/>
                                      </p:to>
                                    </p:set>
                                    <p:animEffect transition="in" filter="fade">
                                      <p:cBhvr>
                                        <p:cTn id="32" dur="500"/>
                                        <p:tgtEl>
                                          <p:spTgt spid="28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7"/>
                                        </p:tgtEl>
                                        <p:attrNameLst>
                                          <p:attrName>style.visibility</p:attrName>
                                        </p:attrNameLst>
                                      </p:cBhvr>
                                      <p:to>
                                        <p:strVal val="visible"/>
                                      </p:to>
                                    </p:set>
                                    <p:animEffect transition="in" filter="fade">
                                      <p:cBhvr>
                                        <p:cTn id="3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Shape 295"/>
          <p:cNvGrpSpPr/>
          <p:nvPr/>
        </p:nvGrpSpPr>
        <p:grpSpPr>
          <a:xfrm>
            <a:off x="0" y="533400"/>
            <a:ext cx="9144000" cy="4038600"/>
            <a:chOff x="0" y="1066800"/>
            <a:chExt cx="9144000" cy="4038600"/>
          </a:xfrm>
        </p:grpSpPr>
        <p:sp>
          <p:nvSpPr>
            <p:cNvPr id="296" name="Shape 296"/>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297" name="Shape 297"/>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298" name="Shape 298"/>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299" name="Shape 299"/>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00" name="Shape 300"/>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01" name="Shape 301"/>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Alternatives </a:t>
            </a:r>
            <a:r>
              <a:rPr lang="en-US" sz="3300" b="0" i="0" u="none" strike="noStrike" cap="none" baseline="0">
                <a:solidFill>
                  <a:srgbClr val="3F3F3F"/>
                </a:solidFill>
                <a:latin typeface="Calibri"/>
                <a:ea typeface="Calibri"/>
                <a:cs typeface="Calibri"/>
                <a:sym typeface="Calibri"/>
              </a:rPr>
              <a:t>&gt; Alice</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302" name="Shape 302"/>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03" name="Shape 303"/>
          <p:cNvSpPr txBox="1"/>
          <p:nvPr/>
        </p:nvSpPr>
        <p:spPr>
          <a:xfrm>
            <a:off x="0" y="4971871"/>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Creating an animated movie and learning to program a computer can be fundamentally the same activity... Storytelling is a natural way to introduce the basic concepts behind object-oriented programming.</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[Kelleher and Pausch]</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Using storytelling to motivate programming</a:t>
            </a:r>
          </a:p>
        </p:txBody>
      </p:sp>
      <p:sp>
        <p:nvSpPr>
          <p:cNvPr id="304" name="Shape 304"/>
          <p:cNvSpPr txBox="1"/>
          <p:nvPr/>
        </p:nvSpPr>
        <p:spPr>
          <a:xfrm>
            <a:off x="228600" y="685800"/>
            <a:ext cx="4876799" cy="34163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Needs Analysis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Wide walls and high ceilings, but also high floors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Good tutorials and pedagogical examples, but learning progressions usually designed for undergraduates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Reasonable nurturing affinity space for older learners</a:t>
            </a:r>
          </a:p>
        </p:txBody>
      </p:sp>
      <p:pic>
        <p:nvPicPr>
          <p:cNvPr id="305" name="Shape 305"/>
          <p:cNvPicPr preferRelativeResize="0"/>
          <p:nvPr/>
        </p:nvPicPr>
        <p:blipFill rotWithShape="1">
          <a:blip r:embed="rId4">
            <a:alphaModFix/>
          </a:blip>
          <a:srcRect/>
          <a:stretch/>
        </p:blipFill>
        <p:spPr>
          <a:xfrm>
            <a:off x="5718923" y="762000"/>
            <a:ext cx="3348875" cy="2396414"/>
          </a:xfrm>
          <a:prstGeom prst="rect">
            <a:avLst/>
          </a:prstGeom>
          <a:noFill/>
          <a:ln w="9525" cap="flat">
            <a:solidFill>
              <a:srgbClr val="7F7F7F"/>
            </a:solidFill>
            <a:prstDash val="solid"/>
            <a:round/>
            <a:headEnd type="none" w="med" len="med"/>
            <a:tailEnd type="none" w="med" len="med"/>
          </a:ln>
        </p:spPr>
      </p:pic>
      <p:pic>
        <p:nvPicPr>
          <p:cNvPr id="306" name="Shape 306"/>
          <p:cNvPicPr preferRelativeResize="0"/>
          <p:nvPr/>
        </p:nvPicPr>
        <p:blipFill rotWithShape="1">
          <a:blip r:embed="rId5">
            <a:alphaModFix/>
          </a:blip>
          <a:srcRect/>
          <a:stretch/>
        </p:blipFill>
        <p:spPr>
          <a:xfrm>
            <a:off x="5105400" y="1324200"/>
            <a:ext cx="3822398" cy="2866798"/>
          </a:xfrm>
          <a:prstGeom prst="rect">
            <a:avLst/>
          </a:prstGeom>
          <a:noFill/>
          <a:ln w="9525" cap="flat">
            <a:solidFill>
              <a:srgbClr val="7F7F7F"/>
            </a:solidFill>
            <a:prstDash val="solid"/>
            <a:round/>
            <a:headEnd type="none" w="med" len="med"/>
            <a:tailEnd type="none" w="med" len="med"/>
          </a:ln>
        </p:spPr>
      </p:pic>
      <p:pic>
        <p:nvPicPr>
          <p:cNvPr id="307" name="Shape 307"/>
          <p:cNvPicPr preferRelativeResize="0"/>
          <p:nvPr/>
        </p:nvPicPr>
        <p:blipFill rotWithShape="1">
          <a:blip r:embed="rId6">
            <a:alphaModFix/>
          </a:blip>
          <a:srcRect/>
          <a:stretch/>
        </p:blipFill>
        <p:spPr>
          <a:xfrm>
            <a:off x="5181600" y="2423159"/>
            <a:ext cx="3570182" cy="1920239"/>
          </a:xfrm>
          <a:prstGeom prst="rect">
            <a:avLst/>
          </a:prstGeom>
          <a:noFill/>
          <a:ln w="9525" cap="flat">
            <a:solidFill>
              <a:srgbClr val="7F7F7F"/>
            </a:solidFill>
            <a:prstDash val="solid"/>
            <a:round/>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gtEl>
                                        <p:attrNameLst>
                                          <p:attrName>style.visibility</p:attrName>
                                        </p:attrNameLst>
                                      </p:cBhvr>
                                      <p:to>
                                        <p:strVal val="visible"/>
                                      </p:to>
                                    </p:set>
                                    <p:animEffect transition="in" filter="fade">
                                      <p:cBhvr>
                                        <p:cTn id="12" dur="500"/>
                                        <p:tgtEl>
                                          <p:spTgt spid="3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xEl>
                                              <p:pRg st="0" end="0"/>
                                            </p:txEl>
                                          </p:spTgt>
                                        </p:tgtEl>
                                        <p:attrNameLst>
                                          <p:attrName>style.visibility</p:attrName>
                                        </p:attrNameLst>
                                      </p:cBhvr>
                                      <p:to>
                                        <p:strVal val="visible"/>
                                      </p:to>
                                    </p:set>
                                    <p:animEffect transition="in" filter="fade">
                                      <p:cBhvr>
                                        <p:cTn id="17" dur="500"/>
                                        <p:tgtEl>
                                          <p:spTgt spid="30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1" end="1"/>
                                            </p:txEl>
                                          </p:spTgt>
                                        </p:tgtEl>
                                        <p:attrNameLst>
                                          <p:attrName>style.visibility</p:attrName>
                                        </p:attrNameLst>
                                      </p:cBhvr>
                                      <p:to>
                                        <p:strVal val="visible"/>
                                      </p:to>
                                    </p:set>
                                    <p:animEffect transition="in" filter="fade">
                                      <p:cBhvr>
                                        <p:cTn id="22" dur="500"/>
                                        <p:tgtEl>
                                          <p:spTgt spid="30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xEl>
                                              <p:pRg st="2" end="2"/>
                                            </p:txEl>
                                          </p:spTgt>
                                        </p:tgtEl>
                                        <p:attrNameLst>
                                          <p:attrName>style.visibility</p:attrName>
                                        </p:attrNameLst>
                                      </p:cBhvr>
                                      <p:to>
                                        <p:strVal val="visible"/>
                                      </p:to>
                                    </p:set>
                                    <p:animEffect transition="in" filter="fade">
                                      <p:cBhvr>
                                        <p:cTn id="27" dur="500"/>
                                        <p:tgtEl>
                                          <p:spTgt spid="30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4">
                                            <p:txEl>
                                              <p:pRg st="3" end="3"/>
                                            </p:txEl>
                                          </p:spTgt>
                                        </p:tgtEl>
                                        <p:attrNameLst>
                                          <p:attrName>style.visibility</p:attrName>
                                        </p:attrNameLst>
                                      </p:cBhvr>
                                      <p:to>
                                        <p:strVal val="visible"/>
                                      </p:to>
                                    </p:set>
                                    <p:animEffect transition="in" filter="fade">
                                      <p:cBhvr>
                                        <p:cTn id="32" dur="500"/>
                                        <p:tgtEl>
                                          <p:spTgt spid="30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3"/>
                                        </p:tgtEl>
                                        <p:attrNameLst>
                                          <p:attrName>style.visibility</p:attrName>
                                        </p:attrNameLst>
                                      </p:cBhvr>
                                      <p:to>
                                        <p:strVal val="visible"/>
                                      </p:to>
                                    </p:set>
                                    <p:animEffect transition="in" filter="fade">
                                      <p:cBhvr>
                                        <p:cTn id="37"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Shape 312"/>
          <p:cNvGrpSpPr/>
          <p:nvPr/>
        </p:nvGrpSpPr>
        <p:grpSpPr>
          <a:xfrm>
            <a:off x="0" y="533400"/>
            <a:ext cx="9144000" cy="4038600"/>
            <a:chOff x="0" y="1066800"/>
            <a:chExt cx="9144000" cy="4038600"/>
          </a:xfrm>
        </p:grpSpPr>
        <p:sp>
          <p:nvSpPr>
            <p:cNvPr id="313" name="Shape 31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314" name="Shape 31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315" name="Shape 31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316" name="Shape 31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17" name="Shape 31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18" name="Shape 31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Scratch </a:t>
            </a:r>
            <a:r>
              <a:rPr lang="en-US" sz="3300" b="0" i="0" u="none" strike="noStrike" cap="none" baseline="0">
                <a:solidFill>
                  <a:srgbClr val="3F3F3F"/>
                </a:solidFill>
                <a:latin typeface="Calibri"/>
                <a:ea typeface="Calibri"/>
                <a:cs typeface="Calibri"/>
                <a:sym typeface="Calibri"/>
              </a:rPr>
              <a:t>&gt; Origins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319" name="Shape 31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20" name="Shape 320"/>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Scratch experts had a high-status position within the local culture... after Scratch was introduced, it comprised 25% of all activities... projects like [Low Rida] eliminate barriers between high and low pop cultures by taking an urban youth culture theme and reinventing it using high-status knowledge, such as software design</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[Kafai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Computer Clubhouse: Constructionism and Creativity in Youth Communities</a:t>
            </a:r>
          </a:p>
        </p:txBody>
      </p:sp>
      <p:pic>
        <p:nvPicPr>
          <p:cNvPr id="321" name="Shape 321"/>
          <p:cNvPicPr preferRelativeResize="0"/>
          <p:nvPr/>
        </p:nvPicPr>
        <p:blipFill rotWithShape="1">
          <a:blip r:embed="rId4">
            <a:alphaModFix/>
          </a:blip>
          <a:srcRect/>
          <a:stretch/>
        </p:blipFill>
        <p:spPr>
          <a:xfrm>
            <a:off x="2819400" y="1322665"/>
            <a:ext cx="3429000" cy="2468880"/>
          </a:xfrm>
          <a:prstGeom prst="rect">
            <a:avLst/>
          </a:prstGeom>
          <a:noFill/>
          <a:ln w="9525" cap="flat">
            <a:solidFill>
              <a:srgbClr val="7F7F7F"/>
            </a:solidFill>
            <a:prstDash val="solid"/>
            <a:round/>
            <a:headEnd type="none" w="med" len="med"/>
            <a:tailEnd type="none" w="med" len="med"/>
          </a:ln>
        </p:spPr>
      </p:pic>
      <p:sp>
        <p:nvSpPr>
          <p:cNvPr id="322" name="Shape 322"/>
          <p:cNvSpPr/>
          <p:nvPr/>
        </p:nvSpPr>
        <p:spPr>
          <a:xfrm>
            <a:off x="2514600" y="762000"/>
            <a:ext cx="4114800"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Computer Clubhouse Network</a:t>
            </a:r>
          </a:p>
        </p:txBody>
      </p:sp>
      <p:sp>
        <p:nvSpPr>
          <p:cNvPr id="323" name="Shape 323"/>
          <p:cNvSpPr txBox="1"/>
          <p:nvPr/>
        </p:nvSpPr>
        <p:spPr>
          <a:xfrm>
            <a:off x="457200" y="2281534"/>
            <a:ext cx="2438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interest pursuits</a:t>
            </a:r>
          </a:p>
        </p:txBody>
      </p:sp>
      <p:sp>
        <p:nvSpPr>
          <p:cNvPr id="324" name="Shape 324"/>
          <p:cNvSpPr txBox="1"/>
          <p:nvPr/>
        </p:nvSpPr>
        <p:spPr>
          <a:xfrm>
            <a:off x="6553200" y="1515070"/>
            <a:ext cx="249367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active exploration</a:t>
            </a:r>
          </a:p>
        </p:txBody>
      </p:sp>
      <p:sp>
        <p:nvSpPr>
          <p:cNvPr id="325" name="Shape 325"/>
          <p:cNvSpPr txBox="1"/>
          <p:nvPr/>
        </p:nvSpPr>
        <p:spPr>
          <a:xfrm>
            <a:off x="0" y="1524000"/>
            <a:ext cx="35052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choice &amp; autonomy</a:t>
            </a:r>
          </a:p>
        </p:txBody>
      </p:sp>
      <p:sp>
        <p:nvSpPr>
          <p:cNvPr id="326" name="Shape 326"/>
          <p:cNvSpPr txBox="1"/>
          <p:nvPr/>
        </p:nvSpPr>
        <p:spPr>
          <a:xfrm>
            <a:off x="0" y="3043534"/>
            <a:ext cx="35052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authentic problems</a:t>
            </a:r>
          </a:p>
        </p:txBody>
      </p:sp>
      <p:sp>
        <p:nvSpPr>
          <p:cNvPr id="327" name="Shape 327"/>
          <p:cNvSpPr txBox="1"/>
          <p:nvPr/>
        </p:nvSpPr>
        <p:spPr>
          <a:xfrm>
            <a:off x="6324600" y="2281534"/>
            <a:ext cx="23622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relevance</a:t>
            </a:r>
          </a:p>
        </p:txBody>
      </p:sp>
      <p:sp>
        <p:nvSpPr>
          <p:cNvPr id="328" name="Shape 328"/>
          <p:cNvSpPr txBox="1"/>
          <p:nvPr/>
        </p:nvSpPr>
        <p:spPr>
          <a:xfrm>
            <a:off x="6553200" y="2967334"/>
            <a:ext cx="23622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cycles of creation</a:t>
            </a:r>
          </a:p>
        </p:txBody>
      </p:sp>
      <p:sp>
        <p:nvSpPr>
          <p:cNvPr id="329" name="Shape 329"/>
          <p:cNvSpPr txBox="1"/>
          <p:nvPr/>
        </p:nvSpPr>
        <p:spPr>
          <a:xfrm>
            <a:off x="152400" y="3810000"/>
            <a:ext cx="4190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collaboration &amp; community</a:t>
            </a:r>
          </a:p>
        </p:txBody>
      </p:sp>
      <p:sp>
        <p:nvSpPr>
          <p:cNvPr id="330" name="Shape 330"/>
          <p:cNvSpPr txBox="1"/>
          <p:nvPr/>
        </p:nvSpPr>
        <p:spPr>
          <a:xfrm>
            <a:off x="4135719" y="3810000"/>
            <a:ext cx="500828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instructors as facilitators &amp; mentors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500"/>
                                        <p:tgtEl>
                                          <p:spTgt spid="3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5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fade">
                                      <p:cBhvr>
                                        <p:cTn id="22" dur="500"/>
                                        <p:tgtEl>
                                          <p:spTgt spid="3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
                                        </p:tgtEl>
                                        <p:attrNameLst>
                                          <p:attrName>style.visibility</p:attrName>
                                        </p:attrNameLst>
                                      </p:cBhvr>
                                      <p:to>
                                        <p:strVal val="visible"/>
                                      </p:to>
                                    </p:set>
                                    <p:animEffect transition="in" filter="fade">
                                      <p:cBhvr>
                                        <p:cTn id="27" dur="500"/>
                                        <p:tgtEl>
                                          <p:spTgt spid="3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gtEl>
                                        <p:attrNameLst>
                                          <p:attrName>style.visibility</p:attrName>
                                        </p:attrNameLst>
                                      </p:cBhvr>
                                      <p:to>
                                        <p:strVal val="visible"/>
                                      </p:to>
                                    </p:set>
                                    <p:animEffect transition="in" filter="fade">
                                      <p:cBhvr>
                                        <p:cTn id="32" dur="500"/>
                                        <p:tgtEl>
                                          <p:spTgt spid="3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9"/>
                                        </p:tgtEl>
                                        <p:attrNameLst>
                                          <p:attrName>style.visibility</p:attrName>
                                        </p:attrNameLst>
                                      </p:cBhvr>
                                      <p:to>
                                        <p:strVal val="visible"/>
                                      </p:to>
                                    </p:set>
                                    <p:animEffect transition="in" filter="fade">
                                      <p:cBhvr>
                                        <p:cTn id="37" dur="500"/>
                                        <p:tgtEl>
                                          <p:spTgt spid="3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0"/>
                                        </p:tgtEl>
                                        <p:attrNameLst>
                                          <p:attrName>style.visibility</p:attrName>
                                        </p:attrNameLst>
                                      </p:cBhvr>
                                      <p:to>
                                        <p:strVal val="visible"/>
                                      </p:to>
                                    </p:set>
                                    <p:animEffect transition="in" filter="fade">
                                      <p:cBhvr>
                                        <p:cTn id="42" dur="500"/>
                                        <p:tgtEl>
                                          <p:spTgt spid="3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0"/>
                                        </p:tgtEl>
                                        <p:attrNameLst>
                                          <p:attrName>style.visibility</p:attrName>
                                        </p:attrNameLst>
                                      </p:cBhvr>
                                      <p:to>
                                        <p:strVal val="visible"/>
                                      </p:to>
                                    </p:set>
                                    <p:animEffect transition="in" filter="fade">
                                      <p:cBhvr>
                                        <p:cTn id="47"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335" name="Shape 335"/>
          <p:cNvGrpSpPr/>
          <p:nvPr/>
        </p:nvGrpSpPr>
        <p:grpSpPr>
          <a:xfrm>
            <a:off x="0" y="533400"/>
            <a:ext cx="9144000" cy="4038600"/>
            <a:chOff x="0" y="1066800"/>
            <a:chExt cx="9144000" cy="4038600"/>
          </a:xfrm>
        </p:grpSpPr>
        <p:sp>
          <p:nvSpPr>
            <p:cNvPr id="336" name="Shape 336"/>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337" name="Shape 337"/>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338" name="Shape 338"/>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339" name="Shape 339"/>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40" name="Shape 340"/>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41" name="Shape 341"/>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Scratch </a:t>
            </a:r>
            <a:r>
              <a:rPr lang="en-US" sz="3300" b="0" i="0" u="none" strike="noStrike" cap="none" baseline="0">
                <a:solidFill>
                  <a:srgbClr val="3F3F3F"/>
                </a:solidFill>
                <a:latin typeface="Calibri"/>
                <a:ea typeface="Calibri"/>
                <a:cs typeface="Calibri"/>
                <a:sym typeface="Calibri"/>
              </a:rPr>
              <a:t>&gt; Design</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342" name="Shape 342"/>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43" name="Shape 343"/>
          <p:cNvSpPr txBox="1"/>
          <p:nvPr/>
        </p:nvSpPr>
        <p:spPr>
          <a:xfrm>
            <a:off x="0" y="5240844"/>
            <a:ext cx="9144000" cy="1133644"/>
          </a:xfrm>
          <a:prstGeom prst="rect">
            <a:avLst/>
          </a:prstGeom>
          <a:noFill/>
          <a:ln>
            <a:noFill/>
          </a:ln>
        </p:spPr>
        <p:txBody>
          <a:bodyPr lIns="91425" tIns="45700" rIns="91425" bIns="45700" anchor="t" anchorCtr="0">
            <a:noAutofit/>
          </a:bodyPr>
          <a:lstStyle/>
          <a:p>
            <a:pPr marL="0" marR="0" lvl="0" indent="0" algn="ctr" rtl="0">
              <a:lnSpc>
                <a:spcPct val="144444"/>
              </a:lnSpc>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Scratch is like a map because it helps me learn. </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[Kafai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Computer Clubhouse: Constructionism and Creativity in Youth Communities</a:t>
            </a:r>
          </a:p>
        </p:txBody>
      </p:sp>
      <p:pic>
        <p:nvPicPr>
          <p:cNvPr id="344" name="Shape 344"/>
          <p:cNvPicPr preferRelativeResize="0"/>
          <p:nvPr/>
        </p:nvPicPr>
        <p:blipFill rotWithShape="1">
          <a:blip r:embed="rId4">
            <a:alphaModFix/>
          </a:blip>
          <a:srcRect/>
          <a:stretch/>
        </p:blipFill>
        <p:spPr>
          <a:xfrm>
            <a:off x="3091997" y="990600"/>
            <a:ext cx="5975802" cy="3108959"/>
          </a:xfrm>
          <a:prstGeom prst="rect">
            <a:avLst/>
          </a:prstGeom>
          <a:noFill/>
          <a:ln w="9525" cap="flat">
            <a:solidFill>
              <a:srgbClr val="7F7F7F"/>
            </a:solidFill>
            <a:prstDash val="solid"/>
            <a:round/>
            <a:headEnd type="none" w="med" len="med"/>
            <a:tailEnd type="none" w="med" len="med"/>
          </a:ln>
        </p:spPr>
      </p:pic>
      <p:sp>
        <p:nvSpPr>
          <p:cNvPr id="345" name="Shape 345"/>
          <p:cNvSpPr txBox="1"/>
          <p:nvPr/>
        </p:nvSpPr>
        <p:spPr>
          <a:xfrm>
            <a:off x="0" y="914400"/>
            <a:ext cx="3124199" cy="30469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Scratch 2.0</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Web-based</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Very low floors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Easy remixing</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Easy collaboration</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Easy sharing</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Embedded nurturing affinity space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5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3"/>
                                        </p:tgtEl>
                                        <p:attrNameLst>
                                          <p:attrName>style.visibility</p:attrName>
                                        </p:attrNameLst>
                                      </p:cBhvr>
                                      <p:to>
                                        <p:strVal val="visible"/>
                                      </p:to>
                                    </p:set>
                                    <p:animEffect transition="in" filter="fade">
                                      <p:cBhvr>
                                        <p:cTn id="12"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pSp>
        <p:nvGrpSpPr>
          <p:cNvPr id="350" name="Shape 350"/>
          <p:cNvGrpSpPr/>
          <p:nvPr/>
        </p:nvGrpSpPr>
        <p:grpSpPr>
          <a:xfrm>
            <a:off x="0" y="533400"/>
            <a:ext cx="9144000" cy="4038600"/>
            <a:chOff x="0" y="1066800"/>
            <a:chExt cx="9144000" cy="4038600"/>
          </a:xfrm>
        </p:grpSpPr>
        <p:sp>
          <p:nvSpPr>
            <p:cNvPr id="351" name="Shape 351"/>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352" name="Shape 352"/>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353" name="Shape 353"/>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354" name="Shape 354"/>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55" name="Shape 355"/>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56" name="Shape 356"/>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Scratch </a:t>
            </a:r>
            <a:r>
              <a:rPr lang="en-US" sz="3300" b="0" i="0" u="none" strike="noStrike" cap="none" baseline="0">
                <a:solidFill>
                  <a:srgbClr val="3F3F3F"/>
                </a:solidFill>
                <a:latin typeface="Calibri"/>
                <a:ea typeface="Calibri"/>
                <a:cs typeface="Calibri"/>
                <a:sym typeface="Calibri"/>
              </a:rPr>
              <a:t>&gt;</a:t>
            </a:r>
            <a:r>
              <a:rPr lang="en-US" sz="3300" b="0" i="0" u="none" strike="noStrike" cap="none" baseline="0">
                <a:solidFill>
                  <a:srgbClr val="262626"/>
                </a:solidFill>
                <a:latin typeface="Calibri"/>
                <a:ea typeface="Calibri"/>
                <a:cs typeface="Calibri"/>
                <a:sym typeface="Calibri"/>
              </a:rPr>
              <a:t> </a:t>
            </a:r>
            <a:r>
              <a:rPr lang="en-US" sz="3300" b="0" i="0" u="none" strike="noStrike" cap="none" baseline="0">
                <a:solidFill>
                  <a:srgbClr val="3F3F3F"/>
                </a:solidFill>
                <a:latin typeface="Calibri"/>
                <a:ea typeface="Calibri"/>
                <a:cs typeface="Calibri"/>
                <a:sym typeface="Calibri"/>
              </a:rPr>
              <a:t>CT Curricular Framework</a:t>
            </a:r>
          </a:p>
        </p:txBody>
      </p:sp>
      <p:pic>
        <p:nvPicPr>
          <p:cNvPr id="357" name="Shape 357"/>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58" name="Shape 358"/>
          <p:cNvSpPr txBox="1"/>
          <p:nvPr/>
        </p:nvSpPr>
        <p:spPr>
          <a:xfrm>
            <a:off x="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Clubhouse youth discovered and used commands demonstrating the concepts of user interaction, loops, conditionals, and communication and synchronization. The use of less easily discovered concepts such as variables, Boolean logic, and random numbers was less common but increased over time. These findings are especially surprising given the lack of formal instruction and the fact that the mentors had no prior programming experience.</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[Kafai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Computer Clubhouse: Constructionism and Creativity in Youth Communities</a:t>
            </a:r>
          </a:p>
        </p:txBody>
      </p:sp>
      <p:grpSp>
        <p:nvGrpSpPr>
          <p:cNvPr id="359" name="Shape 359"/>
          <p:cNvGrpSpPr/>
          <p:nvPr/>
        </p:nvGrpSpPr>
        <p:grpSpPr>
          <a:xfrm>
            <a:off x="173319" y="914400"/>
            <a:ext cx="8894479" cy="3143309"/>
            <a:chOff x="152400" y="914400"/>
            <a:chExt cx="8894479" cy="3143309"/>
          </a:xfrm>
        </p:grpSpPr>
        <p:sp>
          <p:nvSpPr>
            <p:cNvPr id="360" name="Shape 360"/>
            <p:cNvSpPr txBox="1"/>
            <p:nvPr/>
          </p:nvSpPr>
          <p:spPr>
            <a:xfrm>
              <a:off x="152400" y="914400"/>
              <a:ext cx="8894479" cy="31241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600" b="0" i="1" u="none" strike="noStrike" cap="none" baseline="0">
                  <a:solidFill>
                    <a:schemeClr val="lt1"/>
                  </a:solidFill>
                  <a:latin typeface="Calibri"/>
                  <a:ea typeface="Calibri"/>
                  <a:cs typeface="Calibri"/>
                  <a:sym typeface="Calibri"/>
                </a:rPr>
                <a:t>Engaging in the creation of computational artifacts prepares young people for more than careers as computer scientists or as programmers. It supports young people’s development as computational thinkers – individuals who can draw on </a:t>
              </a:r>
              <a:r>
                <a:rPr lang="en-US" sz="2900" b="1" i="1" u="none" strike="noStrike" cap="none" baseline="0">
                  <a:solidFill>
                    <a:schemeClr val="lt1"/>
                  </a:solidFill>
                  <a:latin typeface="Calibri"/>
                  <a:ea typeface="Calibri"/>
                  <a:cs typeface="Calibri"/>
                  <a:sym typeface="Calibri"/>
                </a:rPr>
                <a:t>computational</a:t>
              </a:r>
              <a:r>
                <a:rPr lang="en-US" sz="2900" b="0" i="1" u="none" strike="noStrike" cap="none" baseline="0">
                  <a:solidFill>
                    <a:schemeClr val="lt1"/>
                  </a:solidFill>
                  <a:latin typeface="Calibri"/>
                  <a:ea typeface="Calibri"/>
                  <a:cs typeface="Calibri"/>
                  <a:sym typeface="Calibri"/>
                </a:rPr>
                <a:t> </a:t>
              </a:r>
              <a:r>
                <a:rPr lang="en-US" sz="2900" b="1" i="1" u="none" strike="noStrike" cap="none" baseline="0">
                  <a:solidFill>
                    <a:schemeClr val="lt1"/>
                  </a:solidFill>
                  <a:latin typeface="Calibri"/>
                  <a:ea typeface="Calibri"/>
                  <a:cs typeface="Calibri"/>
                  <a:sym typeface="Calibri"/>
                </a:rPr>
                <a:t>concepts</a:t>
              </a:r>
              <a:r>
                <a:rPr lang="en-US" sz="2600" b="0" i="1" u="none" strike="noStrike" cap="none" baseline="0">
                  <a:solidFill>
                    <a:schemeClr val="lt1"/>
                  </a:solidFill>
                  <a:latin typeface="Calibri"/>
                  <a:ea typeface="Calibri"/>
                  <a:cs typeface="Calibri"/>
                  <a:sym typeface="Calibri"/>
                </a:rPr>
                <a:t>, </a:t>
              </a:r>
              <a:r>
                <a:rPr lang="en-US" sz="2900" b="1" i="1" u="none" strike="noStrike" cap="none" baseline="0">
                  <a:solidFill>
                    <a:schemeClr val="lt1"/>
                  </a:solidFill>
                  <a:latin typeface="Calibri"/>
                  <a:ea typeface="Calibri"/>
                  <a:cs typeface="Calibri"/>
                  <a:sym typeface="Calibri"/>
                </a:rPr>
                <a:t>practices</a:t>
              </a:r>
              <a:r>
                <a:rPr lang="en-US" sz="2600" b="0" i="1" u="none" strike="noStrike" cap="none" baseline="0">
                  <a:solidFill>
                    <a:schemeClr val="lt1"/>
                  </a:solidFill>
                  <a:latin typeface="Calibri"/>
                  <a:ea typeface="Calibri"/>
                  <a:cs typeface="Calibri"/>
                  <a:sym typeface="Calibri"/>
                </a:rPr>
                <a:t>, and </a:t>
              </a:r>
              <a:r>
                <a:rPr lang="en-US" sz="2900" b="1" i="1" u="none" strike="noStrike" cap="none" baseline="0">
                  <a:solidFill>
                    <a:schemeClr val="lt1"/>
                  </a:solidFill>
                  <a:latin typeface="Calibri"/>
                  <a:ea typeface="Calibri"/>
                  <a:cs typeface="Calibri"/>
                  <a:sym typeface="Calibri"/>
                </a:rPr>
                <a:t>perspectives</a:t>
              </a:r>
              <a:r>
                <a:rPr lang="en-US" sz="2600" b="0" i="1" u="none" strike="noStrike" cap="none" baseline="0">
                  <a:solidFill>
                    <a:schemeClr val="lt1"/>
                  </a:solidFill>
                  <a:latin typeface="Calibri"/>
                  <a:ea typeface="Calibri"/>
                  <a:cs typeface="Calibri"/>
                  <a:sym typeface="Calibri"/>
                </a:rPr>
                <a:t> in all aspects of their lives, across disciplines and contexts.</a:t>
              </a:r>
            </a:p>
            <a:p>
              <a:pPr marL="0" marR="0" lvl="0" indent="0" algn="l" rtl="0">
                <a:spcBef>
                  <a:spcPts val="0"/>
                </a:spcBef>
                <a:spcAft>
                  <a:spcPts val="0"/>
                </a:spcAft>
                <a:buNone/>
              </a:pPr>
              <a:endParaRPr sz="2600" b="0" i="1" u="none" strike="noStrike" cap="none" baseline="0">
                <a:solidFill>
                  <a:schemeClr val="lt1"/>
                </a:solidFill>
                <a:latin typeface="Calibri"/>
                <a:ea typeface="Calibri"/>
                <a:cs typeface="Calibri"/>
                <a:sym typeface="Calibri"/>
              </a:endParaRPr>
            </a:p>
          </p:txBody>
        </p:sp>
        <p:sp>
          <p:nvSpPr>
            <p:cNvPr id="361" name="Shape 361"/>
            <p:cNvSpPr txBox="1"/>
            <p:nvPr/>
          </p:nvSpPr>
          <p:spPr>
            <a:xfrm>
              <a:off x="6781800" y="3657600"/>
              <a:ext cx="18288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[Brennan]</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fade">
                                      <p:cBhvr>
                                        <p:cTn id="7" dur="1000"/>
                                        <p:tgtEl>
                                          <p:spTgt spid="3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fade">
                                      <p:cBhvr>
                                        <p:cTn id="12"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pSp>
        <p:nvGrpSpPr>
          <p:cNvPr id="366" name="Shape 366"/>
          <p:cNvGrpSpPr/>
          <p:nvPr/>
        </p:nvGrpSpPr>
        <p:grpSpPr>
          <a:xfrm>
            <a:off x="0" y="533400"/>
            <a:ext cx="9144000" cy="4038600"/>
            <a:chOff x="0" y="1066800"/>
            <a:chExt cx="9144000" cy="4038600"/>
          </a:xfrm>
        </p:grpSpPr>
        <p:sp>
          <p:nvSpPr>
            <p:cNvPr id="367" name="Shape 367"/>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368" name="Shape 368"/>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369" name="Shape 369"/>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370" name="Shape 370"/>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71" name="Shape 371"/>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72" name="Shape 372"/>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Scratch </a:t>
            </a:r>
            <a:r>
              <a:rPr lang="en-US" sz="3300" b="0" i="0" u="none" strike="noStrike" cap="none" baseline="0">
                <a:solidFill>
                  <a:srgbClr val="3F3F3F"/>
                </a:solidFill>
                <a:latin typeface="Calibri"/>
                <a:ea typeface="Calibri"/>
                <a:cs typeface="Calibri"/>
                <a:sym typeface="Calibri"/>
              </a:rPr>
              <a:t>&gt;</a:t>
            </a:r>
            <a:r>
              <a:rPr lang="en-US" sz="3300" b="0" i="0" u="none" strike="noStrike" cap="none" baseline="0">
                <a:solidFill>
                  <a:srgbClr val="262626"/>
                </a:solidFill>
                <a:latin typeface="Calibri"/>
                <a:ea typeface="Calibri"/>
                <a:cs typeface="Calibri"/>
                <a:sym typeface="Calibri"/>
              </a:rPr>
              <a:t> </a:t>
            </a:r>
            <a:r>
              <a:rPr lang="en-US" sz="3300" b="0" i="0" u="none" strike="noStrike" cap="none" baseline="0">
                <a:solidFill>
                  <a:srgbClr val="3F3F3F"/>
                </a:solidFill>
                <a:latin typeface="Calibri"/>
                <a:ea typeface="Calibri"/>
                <a:cs typeface="Calibri"/>
                <a:sym typeface="Calibri"/>
              </a:rPr>
              <a:t>Concepts, Practices, Perspectives</a:t>
            </a:r>
          </a:p>
        </p:txBody>
      </p:sp>
      <p:pic>
        <p:nvPicPr>
          <p:cNvPr id="373" name="Shape 373"/>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74" name="Shape 374"/>
          <p:cNvSpPr txBox="1"/>
          <p:nvPr/>
        </p:nvSpPr>
        <p:spPr>
          <a:xfrm>
            <a:off x="0" y="48768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Design-based learning is an approach that emphasizes designing (creating things, not just using or interacting with things), personalizing (creating things that are personally meaningful and relevant), collaborating (working with others on creations), and reflecting (reviewing and rethinking one’s creative practices).</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[Brennan]</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Creative computing: a design-based introduction to computational thinking</a:t>
            </a:r>
          </a:p>
        </p:txBody>
      </p:sp>
      <p:sp>
        <p:nvSpPr>
          <p:cNvPr id="375" name="Shape 375"/>
          <p:cNvSpPr txBox="1"/>
          <p:nvPr/>
        </p:nvSpPr>
        <p:spPr>
          <a:xfrm>
            <a:off x="97120" y="6858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Computational Concepts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the concepts designers engage with as they program, such as iteration and parallelism</a:t>
            </a:r>
          </a:p>
        </p:txBody>
      </p:sp>
      <p:sp>
        <p:nvSpPr>
          <p:cNvPr id="376" name="Shape 376"/>
          <p:cNvSpPr txBox="1"/>
          <p:nvPr/>
        </p:nvSpPr>
        <p:spPr>
          <a:xfrm>
            <a:off x="97120" y="19050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Computational Practices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the practices designers develop as they engage with the concepts, such as debugging projects or remixing others' work</a:t>
            </a:r>
          </a:p>
        </p:txBody>
      </p:sp>
      <p:sp>
        <p:nvSpPr>
          <p:cNvPr id="377" name="Shape 377"/>
          <p:cNvSpPr txBox="1"/>
          <p:nvPr/>
        </p:nvSpPr>
        <p:spPr>
          <a:xfrm>
            <a:off x="97120" y="3143071"/>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Computational Perspectives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the perspectives designers form about the world around them and about themselves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gtEl>
                                        <p:attrNameLst>
                                          <p:attrName>style.visibility</p:attrName>
                                        </p:attrNameLst>
                                      </p:cBhvr>
                                      <p:to>
                                        <p:strVal val="visible"/>
                                      </p:to>
                                    </p:set>
                                    <p:animEffect transition="in" filter="fade">
                                      <p:cBhvr>
                                        <p:cTn id="12" dur="500"/>
                                        <p:tgtEl>
                                          <p:spTgt spid="3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
                                        </p:tgtEl>
                                        <p:attrNameLst>
                                          <p:attrName>style.visibility</p:attrName>
                                        </p:attrNameLst>
                                      </p:cBhvr>
                                      <p:to>
                                        <p:strVal val="visible"/>
                                      </p:to>
                                    </p:set>
                                    <p:animEffect transition="in" filter="fade">
                                      <p:cBhvr>
                                        <p:cTn id="17"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Shape 382"/>
          <p:cNvGrpSpPr/>
          <p:nvPr/>
        </p:nvGrpSpPr>
        <p:grpSpPr>
          <a:xfrm>
            <a:off x="0" y="533400"/>
            <a:ext cx="9144000" cy="4038600"/>
            <a:chOff x="0" y="1066800"/>
            <a:chExt cx="9144000" cy="4038600"/>
          </a:xfrm>
        </p:grpSpPr>
        <p:sp>
          <p:nvSpPr>
            <p:cNvPr id="383" name="Shape 38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384" name="Shape 38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385" name="Shape 38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386" name="Shape 38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387" name="Shape 38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388" name="Shape 38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Scratch Tools &amp; Assessment </a:t>
            </a:r>
            <a:r>
              <a:rPr lang="en-US" sz="3300" b="0" i="0" u="none" strike="noStrike" cap="none" baseline="0">
                <a:solidFill>
                  <a:srgbClr val="3F3F3F"/>
                </a:solidFill>
                <a:latin typeface="Calibri"/>
                <a:ea typeface="Calibri"/>
                <a:cs typeface="Calibri"/>
                <a:sym typeface="Calibri"/>
              </a:rPr>
              <a:t>&gt; Snap! &amp; Scrape</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389" name="Shape 38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390" name="Shape 390"/>
          <p:cNvSpPr txBox="1"/>
          <p:nvPr/>
        </p:nvSpPr>
        <p:spPr>
          <a:xfrm>
            <a:off x="0" y="4908550"/>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Snap! </a:t>
            </a:r>
            <a:r>
              <a:rPr lang="en-US" sz="1800" b="0" i="1" u="none" strike="noStrike" cap="none" baseline="0">
                <a:solidFill>
                  <a:srgbClr val="3F3F3F"/>
                </a:solidFill>
                <a:latin typeface="Calibri"/>
                <a:ea typeface="Calibri"/>
                <a:cs typeface="Calibri"/>
                <a:sym typeface="Calibri"/>
              </a:rPr>
              <a:t>supports older learners (14-20) by adding named procedures (thus recursion), procedures as data (thus higher order functions</a:t>
            </a:r>
            <a:r>
              <a:rPr lang="en-US" sz="1800" b="0" i="1" u="none" strike="noStrike" cap="none" baseline="0" smtClean="0">
                <a:solidFill>
                  <a:srgbClr val="3F3F3F"/>
                </a:solidFill>
                <a:latin typeface="Calibri"/>
                <a:ea typeface="Calibri"/>
                <a:cs typeface="Calibri"/>
                <a:sym typeface="Calibri"/>
              </a:rPr>
              <a:t>), </a:t>
            </a:r>
            <a:r>
              <a:rPr lang="en-US" sz="1800" b="0" i="1" u="none" strike="noStrike" cap="none" baseline="0">
                <a:solidFill>
                  <a:srgbClr val="3F3F3F"/>
                </a:solidFill>
                <a:latin typeface="Calibri"/>
                <a:ea typeface="Calibri"/>
                <a:cs typeface="Calibri"/>
                <a:sym typeface="Calibri"/>
              </a:rPr>
              <a:t>structured lists, and sprites as first class objects with inheritance.</a:t>
            </a:r>
          </a:p>
          <a:p>
            <a:pPr marL="0" marR="0" lvl="0" indent="0" algn="ctr" rtl="0">
              <a:spcBef>
                <a:spcPts val="0"/>
              </a:spcBef>
              <a:spcAft>
                <a:spcPts val="0"/>
              </a:spcAft>
              <a:buClr>
                <a:srgbClr val="000000"/>
              </a:buClr>
              <a:buFont typeface="Times New Roman"/>
              <a:buNone/>
            </a:pPr>
            <a:endParaRPr sz="1000" b="0" i="1" u="none" strike="noStrike" cap="none" baseline="0" dirty="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a:solidFill>
                  <a:srgbClr val="3F3F3F"/>
                </a:solidFill>
                <a:latin typeface="Calibri"/>
                <a:ea typeface="Calibri"/>
                <a:cs typeface="Calibri"/>
                <a:sym typeface="Calibri"/>
              </a:rPr>
              <a:t>[Harvey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dirty="0">
                <a:solidFill>
                  <a:srgbClr val="3F3F3F"/>
                </a:solidFill>
                <a:latin typeface="Calibri"/>
                <a:ea typeface="Calibri"/>
                <a:cs typeface="Calibri"/>
                <a:sym typeface="Calibri"/>
              </a:rPr>
              <a:t>Snap!: (build your own blocks)</a:t>
            </a:r>
          </a:p>
        </p:txBody>
      </p:sp>
      <p:pic>
        <p:nvPicPr>
          <p:cNvPr id="391" name="Shape 391"/>
          <p:cNvPicPr preferRelativeResize="0"/>
          <p:nvPr/>
        </p:nvPicPr>
        <p:blipFill rotWithShape="1">
          <a:blip r:embed="rId4">
            <a:alphaModFix/>
          </a:blip>
          <a:srcRect/>
          <a:stretch/>
        </p:blipFill>
        <p:spPr>
          <a:xfrm>
            <a:off x="357540" y="1310645"/>
            <a:ext cx="3985859" cy="2804154"/>
          </a:xfrm>
          <a:prstGeom prst="rect">
            <a:avLst/>
          </a:prstGeom>
          <a:noFill/>
          <a:ln w="9525" cap="flat">
            <a:solidFill>
              <a:srgbClr val="7F7F7F"/>
            </a:solidFill>
            <a:prstDash val="solid"/>
            <a:round/>
            <a:headEnd type="none" w="med" len="med"/>
            <a:tailEnd type="none" w="med" len="med"/>
          </a:ln>
        </p:spPr>
      </p:pic>
      <p:sp>
        <p:nvSpPr>
          <p:cNvPr id="392" name="Shape 392"/>
          <p:cNvSpPr txBox="1"/>
          <p:nvPr/>
        </p:nvSpPr>
        <p:spPr>
          <a:xfrm>
            <a:off x="1805341" y="792539"/>
            <a:ext cx="124265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Snap!</a:t>
            </a:r>
          </a:p>
        </p:txBody>
      </p:sp>
      <p:sp>
        <p:nvSpPr>
          <p:cNvPr id="393" name="Shape 393"/>
          <p:cNvSpPr txBox="1"/>
          <p:nvPr/>
        </p:nvSpPr>
        <p:spPr>
          <a:xfrm>
            <a:off x="6400800" y="833734"/>
            <a:ext cx="124265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Scrape</a:t>
            </a:r>
          </a:p>
        </p:txBody>
      </p:sp>
      <p:pic>
        <p:nvPicPr>
          <p:cNvPr id="394" name="Shape 394"/>
          <p:cNvPicPr preferRelativeResize="0"/>
          <p:nvPr/>
        </p:nvPicPr>
        <p:blipFill rotWithShape="1">
          <a:blip r:embed="rId5">
            <a:alphaModFix/>
          </a:blip>
          <a:srcRect/>
          <a:stretch/>
        </p:blipFill>
        <p:spPr>
          <a:xfrm>
            <a:off x="5816825" y="1326912"/>
            <a:ext cx="2260374" cy="3016487"/>
          </a:xfrm>
          <a:prstGeom prst="rect">
            <a:avLst/>
          </a:prstGeom>
          <a:noFill/>
          <a:ln w="9525" cap="flat">
            <a:solidFill>
              <a:srgbClr val="7F7F7F"/>
            </a:solidFill>
            <a:prstDash val="solid"/>
            <a:round/>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500"/>
                                        <p:tgtEl>
                                          <p:spTgt spid="393"/>
                                        </p:tgtEl>
                                      </p:cBhvr>
                                    </p:animEffect>
                                  </p:childTnLst>
                                </p:cTn>
                              </p:par>
                              <p:par>
                                <p:cTn id="13" presetID="10" presetClass="entr" presetSubtype="0" fill="hold" nodeType="withEffect">
                                  <p:stCondLst>
                                    <p:cond delay="0"/>
                                  </p:stCondLst>
                                  <p:childTnLst>
                                    <p:set>
                                      <p:cBhvr>
                                        <p:cTn id="14" dur="1" fill="hold">
                                          <p:stCondLst>
                                            <p:cond delay="0"/>
                                          </p:stCondLst>
                                        </p:cTn>
                                        <p:tgtEl>
                                          <p:spTgt spid="394"/>
                                        </p:tgtEl>
                                        <p:attrNameLst>
                                          <p:attrName>style.visibility</p:attrName>
                                        </p:attrNameLst>
                                      </p:cBhvr>
                                      <p:to>
                                        <p:strVal val="visible"/>
                                      </p:to>
                                    </p:set>
                                    <p:animEffect transition="in" filter="fade">
                                      <p:cBhvr>
                                        <p:cTn id="15"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grpSp>
        <p:nvGrpSpPr>
          <p:cNvPr id="399" name="Shape 399"/>
          <p:cNvGrpSpPr/>
          <p:nvPr/>
        </p:nvGrpSpPr>
        <p:grpSpPr>
          <a:xfrm>
            <a:off x="0" y="533400"/>
            <a:ext cx="9144000" cy="4038600"/>
            <a:chOff x="0" y="1066800"/>
            <a:chExt cx="9144000" cy="4038600"/>
          </a:xfrm>
        </p:grpSpPr>
        <p:sp>
          <p:nvSpPr>
            <p:cNvPr id="400" name="Shape 40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401" name="Shape 40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402" name="Shape 40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403" name="Shape 40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404" name="Shape 40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405" name="Shape 405"/>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Scratch Tools &amp; Assessment </a:t>
            </a:r>
            <a:r>
              <a:rPr lang="en-US" sz="3300" b="0" i="0" u="none" strike="noStrike" cap="none" baseline="0">
                <a:solidFill>
                  <a:srgbClr val="3F3F3F"/>
                </a:solidFill>
                <a:latin typeface="Calibri"/>
                <a:ea typeface="Calibri"/>
                <a:cs typeface="Calibri"/>
                <a:sym typeface="Calibri"/>
              </a:rPr>
              <a:t>&gt; Scratch Analyzer</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406" name="Shape 406"/>
          <p:cNvPicPr preferRelativeResize="0"/>
          <p:nvPr/>
        </p:nvPicPr>
        <p:blipFill rotWithShape="1">
          <a:blip r:embed="rId3">
            <a:alphaModFix/>
          </a:blip>
          <a:srcRect/>
          <a:stretch/>
        </p:blipFill>
        <p:spPr>
          <a:xfrm>
            <a:off x="8534400" y="45720"/>
            <a:ext cx="512480" cy="411480"/>
          </a:xfrm>
          <a:prstGeom prst="rect">
            <a:avLst/>
          </a:prstGeom>
          <a:noFill/>
          <a:ln>
            <a:noFill/>
          </a:ln>
        </p:spPr>
      </p:pic>
      <p:grpSp>
        <p:nvGrpSpPr>
          <p:cNvPr id="407" name="Shape 407"/>
          <p:cNvGrpSpPr/>
          <p:nvPr/>
        </p:nvGrpSpPr>
        <p:grpSpPr>
          <a:xfrm>
            <a:off x="0" y="533400"/>
            <a:ext cx="9144000" cy="4038600"/>
            <a:chOff x="0" y="1066800"/>
            <a:chExt cx="9144000" cy="4038600"/>
          </a:xfrm>
        </p:grpSpPr>
        <p:sp>
          <p:nvSpPr>
            <p:cNvPr id="408" name="Shape 40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000000"/>
                </a:buClr>
                <a:buFont typeface="Times New Roman"/>
                <a:buNone/>
              </a:pPr>
              <a:endParaRPr sz="1800" b="0" i="0" u="none" strike="noStrike" cap="none" baseline="0">
                <a:solidFill>
                  <a:schemeClr val="lt1"/>
                </a:solidFill>
                <a:latin typeface="Calibri"/>
                <a:ea typeface="Calibri"/>
                <a:cs typeface="Calibri"/>
                <a:sym typeface="Calibri"/>
              </a:endParaRPr>
            </a:p>
          </p:txBody>
        </p:sp>
        <p:cxnSp>
          <p:nvCxnSpPr>
            <p:cNvPr id="409" name="Shape 40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410" name="Shape 41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411" name="Shape 41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412" name="Shape 41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grpSp>
        <p:nvGrpSpPr>
          <p:cNvPr id="413" name="Shape 413"/>
          <p:cNvGrpSpPr/>
          <p:nvPr/>
        </p:nvGrpSpPr>
        <p:grpSpPr>
          <a:xfrm>
            <a:off x="152400" y="609600"/>
            <a:ext cx="8991600" cy="1951038"/>
            <a:chOff x="152400" y="609600"/>
            <a:chExt cx="8991600" cy="1951038"/>
          </a:xfrm>
        </p:grpSpPr>
        <p:sp>
          <p:nvSpPr>
            <p:cNvPr id="414" name="Shape 414"/>
            <p:cNvSpPr txBox="1"/>
            <p:nvPr/>
          </p:nvSpPr>
          <p:spPr>
            <a:xfrm>
              <a:off x="152400" y="628650"/>
              <a:ext cx="2609849" cy="522288"/>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sng" strike="noStrike" cap="none" baseline="0">
                  <a:solidFill>
                    <a:schemeClr val="lt1"/>
                  </a:solidFill>
                  <a:latin typeface="Calibri"/>
                  <a:ea typeface="Calibri"/>
                  <a:cs typeface="Calibri"/>
                  <a:sym typeface="Calibri"/>
                </a:rPr>
                <a:t>Input:</a:t>
              </a:r>
              <a:r>
                <a:rPr lang="en-US" sz="2800" b="0" i="0" u="none" strike="noStrike" cap="none" baseline="0">
                  <a:solidFill>
                    <a:schemeClr val="lt1"/>
                  </a:solidFill>
                  <a:latin typeface="Calibri"/>
                  <a:ea typeface="Calibri"/>
                  <a:cs typeface="Calibri"/>
                  <a:sym typeface="Calibri"/>
                </a:rPr>
                <a:t> .sb2 files</a:t>
              </a:r>
            </a:p>
          </p:txBody>
        </p:sp>
        <p:sp>
          <p:nvSpPr>
            <p:cNvPr id="415" name="Shape 415"/>
            <p:cNvSpPr txBox="1"/>
            <p:nvPr/>
          </p:nvSpPr>
          <p:spPr>
            <a:xfrm>
              <a:off x="5029200" y="609600"/>
              <a:ext cx="4114800" cy="52387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sng" strike="noStrike" cap="none" baseline="0">
                  <a:solidFill>
                    <a:schemeClr val="lt1"/>
                  </a:solidFill>
                  <a:latin typeface="Calibri"/>
                  <a:ea typeface="Calibri"/>
                  <a:cs typeface="Calibri"/>
                  <a:sym typeface="Calibri"/>
                </a:rPr>
                <a:t>Output:</a:t>
              </a:r>
              <a:r>
                <a:rPr lang="en-US" sz="2800" b="0" i="0" u="none" strike="noStrike" cap="none" baseline="0">
                  <a:solidFill>
                    <a:schemeClr val="lt1"/>
                  </a:solidFill>
                  <a:latin typeface="Calibri"/>
                  <a:ea typeface="Calibri"/>
                  <a:cs typeface="Calibri"/>
                  <a:sym typeface="Calibri"/>
                </a:rPr>
                <a:t> EDM &amp; LA</a:t>
              </a:r>
            </a:p>
          </p:txBody>
        </p:sp>
        <p:sp>
          <p:nvSpPr>
            <p:cNvPr id="416" name="Shape 416"/>
            <p:cNvSpPr txBox="1"/>
            <p:nvPr/>
          </p:nvSpPr>
          <p:spPr>
            <a:xfrm>
              <a:off x="5181600" y="990600"/>
              <a:ext cx="3611562" cy="1570038"/>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Project, peer, &amp; mentor recommendations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concept clustering</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Evaluative classification</a:t>
              </a:r>
            </a:p>
          </p:txBody>
        </p:sp>
        <p:pic>
          <p:nvPicPr>
            <p:cNvPr id="417" name="Shape 417"/>
            <p:cNvPicPr preferRelativeResize="0"/>
            <p:nvPr/>
          </p:nvPicPr>
          <p:blipFill rotWithShape="1">
            <a:blip r:embed="rId4">
              <a:alphaModFix/>
            </a:blip>
            <a:srcRect/>
            <a:stretch/>
          </p:blipFill>
          <p:spPr>
            <a:xfrm>
              <a:off x="2854898" y="838200"/>
              <a:ext cx="2021902" cy="1514474"/>
            </a:xfrm>
            <a:prstGeom prst="rect">
              <a:avLst/>
            </a:prstGeom>
            <a:noFill/>
            <a:ln w="9525" cap="flat">
              <a:solidFill>
                <a:srgbClr val="7F7F7F"/>
              </a:solidFill>
              <a:prstDash val="solid"/>
              <a:round/>
              <a:headEnd type="none" w="med" len="med"/>
              <a:tailEnd type="none" w="med" len="med"/>
            </a:ln>
          </p:spPr>
        </p:pic>
        <p:sp>
          <p:nvSpPr>
            <p:cNvPr id="418" name="Shape 418"/>
            <p:cNvSpPr txBox="1"/>
            <p:nvPr/>
          </p:nvSpPr>
          <p:spPr>
            <a:xfrm>
              <a:off x="152400" y="1066800"/>
              <a:ext cx="2609849" cy="120015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Compressed JavaScript Object Notation</a:t>
              </a:r>
            </a:p>
          </p:txBody>
        </p:sp>
        <p:cxnSp>
          <p:nvCxnSpPr>
            <p:cNvPr id="419" name="Shape 419"/>
            <p:cNvCxnSpPr/>
            <p:nvPr/>
          </p:nvCxnSpPr>
          <p:spPr>
            <a:xfrm>
              <a:off x="2209800" y="1666875"/>
              <a:ext cx="3124199" cy="4763"/>
            </a:xfrm>
            <a:prstGeom prst="straightConnector1">
              <a:avLst/>
            </a:prstGeom>
            <a:solidFill>
              <a:srgbClr val="00B8FF"/>
            </a:solidFill>
            <a:ln w="38100" cap="flat">
              <a:solidFill>
                <a:srgbClr val="C00000"/>
              </a:solidFill>
              <a:prstDash val="solid"/>
              <a:round/>
              <a:headEnd type="none" w="med" len="med"/>
              <a:tailEnd type="stealth" w="lg" len="lg"/>
            </a:ln>
          </p:spPr>
        </p:cxnSp>
        <p:pic>
          <p:nvPicPr>
            <p:cNvPr id="420" name="Shape 420"/>
            <p:cNvPicPr preferRelativeResize="0"/>
            <p:nvPr/>
          </p:nvPicPr>
          <p:blipFill rotWithShape="1">
            <a:blip r:embed="rId5">
              <a:alphaModFix/>
            </a:blip>
            <a:srcRect/>
            <a:stretch/>
          </p:blipFill>
          <p:spPr>
            <a:xfrm>
              <a:off x="4230687" y="1752600"/>
              <a:ext cx="493711" cy="563563"/>
            </a:xfrm>
            <a:prstGeom prst="rect">
              <a:avLst/>
            </a:prstGeom>
            <a:noFill/>
            <a:ln>
              <a:noFill/>
            </a:ln>
          </p:spPr>
        </p:pic>
      </p:grpSp>
      <p:grpSp>
        <p:nvGrpSpPr>
          <p:cNvPr id="421" name="Shape 421"/>
          <p:cNvGrpSpPr/>
          <p:nvPr/>
        </p:nvGrpSpPr>
        <p:grpSpPr>
          <a:xfrm>
            <a:off x="228600" y="838199"/>
            <a:ext cx="8564562" cy="3505199"/>
            <a:chOff x="228600" y="884237"/>
            <a:chExt cx="8564562" cy="3505199"/>
          </a:xfrm>
        </p:grpSpPr>
        <p:grpSp>
          <p:nvGrpSpPr>
            <p:cNvPr id="422" name="Shape 422"/>
            <p:cNvGrpSpPr/>
            <p:nvPr/>
          </p:nvGrpSpPr>
          <p:grpSpPr>
            <a:xfrm>
              <a:off x="457199" y="2590800"/>
              <a:ext cx="8335962" cy="1798637"/>
              <a:chOff x="457200" y="2590800"/>
              <a:chExt cx="8336279" cy="1798488"/>
            </a:xfrm>
          </p:grpSpPr>
          <p:pic>
            <p:nvPicPr>
              <p:cNvPr id="423" name="Shape 423"/>
              <p:cNvPicPr preferRelativeResize="0"/>
              <p:nvPr/>
            </p:nvPicPr>
            <p:blipFill rotWithShape="1">
              <a:blip r:embed="rId6">
                <a:alphaModFix/>
              </a:blip>
              <a:srcRect/>
              <a:stretch/>
            </p:blipFill>
            <p:spPr>
              <a:xfrm>
                <a:off x="609600" y="2941608"/>
                <a:ext cx="1918591" cy="1304924"/>
              </a:xfrm>
              <a:prstGeom prst="rect">
                <a:avLst/>
              </a:prstGeom>
              <a:noFill/>
              <a:ln w="9525" cap="flat">
                <a:solidFill>
                  <a:srgbClr val="7F7F7F"/>
                </a:solidFill>
                <a:prstDash val="solid"/>
                <a:round/>
                <a:headEnd type="none" w="med" len="med"/>
                <a:tailEnd type="none" w="med" len="med"/>
              </a:ln>
            </p:spPr>
          </p:pic>
          <p:sp>
            <p:nvSpPr>
              <p:cNvPr id="424" name="Shape 424"/>
              <p:cNvSpPr txBox="1"/>
              <p:nvPr/>
            </p:nvSpPr>
            <p:spPr>
              <a:xfrm>
                <a:off x="2514600" y="2600980"/>
                <a:ext cx="2971799" cy="523176"/>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none" strike="noStrike" cap="none" baseline="0">
                    <a:solidFill>
                      <a:schemeClr val="lt1"/>
                    </a:solidFill>
                    <a:latin typeface="Calibri"/>
                    <a:ea typeface="Calibri"/>
                    <a:cs typeface="Calibri"/>
                    <a:sym typeface="Calibri"/>
                  </a:rPr>
                  <a:t>Scratch Analyzer</a:t>
                </a:r>
              </a:p>
            </p:txBody>
          </p:sp>
          <p:sp>
            <p:nvSpPr>
              <p:cNvPr id="425" name="Shape 425"/>
              <p:cNvSpPr/>
              <p:nvPr/>
            </p:nvSpPr>
            <p:spPr>
              <a:xfrm>
                <a:off x="2971800" y="3337560"/>
                <a:ext cx="1793302" cy="548639"/>
              </a:xfrm>
              <a:prstGeom prst="roundRect">
                <a:avLst>
                  <a:gd name="adj" fmla="val 16667"/>
                </a:avLst>
              </a:prstGeom>
              <a:solidFill>
                <a:schemeClr val="lt1"/>
              </a:solidFill>
              <a:ln w="38100" cap="flat">
                <a:solidFill>
                  <a:srgbClr val="FFC000"/>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Extractor</a:t>
                </a:r>
              </a:p>
            </p:txBody>
          </p:sp>
          <p:sp>
            <p:nvSpPr>
              <p:cNvPr id="426" name="Shape 426"/>
              <p:cNvSpPr/>
              <p:nvPr/>
            </p:nvSpPr>
            <p:spPr>
              <a:xfrm>
                <a:off x="5140898" y="2895600"/>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Dispatcher</a:t>
                </a:r>
              </a:p>
            </p:txBody>
          </p:sp>
          <p:sp>
            <p:nvSpPr>
              <p:cNvPr id="427" name="Shape 427"/>
              <p:cNvSpPr/>
              <p:nvPr/>
            </p:nvSpPr>
            <p:spPr>
              <a:xfrm>
                <a:off x="5140898" y="3602257"/>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Traverser</a:t>
                </a:r>
              </a:p>
            </p:txBody>
          </p:sp>
          <p:cxnSp>
            <p:nvCxnSpPr>
              <p:cNvPr id="428" name="Shape 428"/>
              <p:cNvCxnSpPr>
                <a:stCxn id="423" idx="3"/>
                <a:endCxn id="425" idx="1"/>
              </p:cNvCxnSpPr>
              <p:nvPr/>
            </p:nvCxnSpPr>
            <p:spPr>
              <a:xfrm>
                <a:off x="2528191" y="3594071"/>
                <a:ext cx="443700" cy="17700"/>
              </a:xfrm>
              <a:prstGeom prst="straightConnector1">
                <a:avLst/>
              </a:prstGeom>
              <a:solidFill>
                <a:srgbClr val="00B8FF"/>
              </a:solidFill>
              <a:ln w="38100" cap="flat">
                <a:solidFill>
                  <a:srgbClr val="F2F2F2"/>
                </a:solidFill>
                <a:prstDash val="solid"/>
                <a:round/>
                <a:headEnd type="none" w="med" len="med"/>
                <a:tailEnd type="stealth" w="lg" len="lg"/>
              </a:ln>
            </p:spPr>
          </p:cxnSp>
          <p:sp>
            <p:nvSpPr>
              <p:cNvPr id="429" name="Shape 429"/>
              <p:cNvSpPr/>
              <p:nvPr/>
            </p:nvSpPr>
            <p:spPr>
              <a:xfrm>
                <a:off x="7315515" y="2895600"/>
                <a:ext cx="1447800" cy="1188621"/>
              </a:xfrm>
              <a:prstGeom prst="hexagon">
                <a:avLst>
                  <a:gd name="adj" fmla="val 25000"/>
                  <a:gd name="vf" fmla="val 115470"/>
                </a:avLst>
              </a:prstGeom>
              <a:solidFill>
                <a:srgbClr val="595959"/>
              </a:solid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Future</a:t>
                </a:r>
              </a:p>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Work</a:t>
                </a:r>
              </a:p>
            </p:txBody>
          </p:sp>
          <p:sp>
            <p:nvSpPr>
              <p:cNvPr id="430" name="Shape 430"/>
              <p:cNvSpPr/>
              <p:nvPr/>
            </p:nvSpPr>
            <p:spPr>
              <a:xfrm>
                <a:off x="457200" y="2590800"/>
                <a:ext cx="8336279" cy="1798488"/>
              </a:xfrm>
              <a:prstGeom prst="roundRect">
                <a:avLst>
                  <a:gd name="adj" fmla="val 16667"/>
                </a:avLst>
              </a:prstGeom>
              <a:noFill/>
              <a:ln w="57150" cap="flat">
                <a:solidFill>
                  <a:srgbClr val="3F3F3F"/>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Font typeface="Times New Roman"/>
                  <a:buNone/>
                </a:pPr>
                <a:endParaRPr sz="1800" b="0" i="0" u="none" strike="noStrike" cap="none" baseline="0">
                  <a:solidFill>
                    <a:schemeClr val="dk1"/>
                  </a:solidFill>
                  <a:latin typeface="Calibri"/>
                  <a:ea typeface="Calibri"/>
                  <a:cs typeface="Calibri"/>
                  <a:sym typeface="Calibri"/>
                </a:endParaRPr>
              </a:p>
            </p:txBody>
          </p:sp>
          <p:cxnSp>
            <p:nvCxnSpPr>
              <p:cNvPr id="431" name="Shape 431"/>
              <p:cNvCxnSpPr>
                <a:stCxn id="425" idx="3"/>
                <a:endCxn id="426" idx="1"/>
              </p:cNvCxnSpPr>
              <p:nvPr/>
            </p:nvCxnSpPr>
            <p:spPr>
              <a:xfrm rot="10800000" flipH="1">
                <a:off x="4765102" y="3169980"/>
                <a:ext cx="375900" cy="4419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32" name="Shape 432"/>
              <p:cNvCxnSpPr>
                <a:stCxn id="425" idx="3"/>
                <a:endCxn id="427" idx="1"/>
              </p:cNvCxnSpPr>
              <p:nvPr/>
            </p:nvCxnSpPr>
            <p:spPr>
              <a:xfrm>
                <a:off x="4765102" y="3611880"/>
                <a:ext cx="375900" cy="2646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33" name="Shape 433"/>
              <p:cNvCxnSpPr>
                <a:stCxn id="427" idx="3"/>
                <a:endCxn id="429" idx="3"/>
              </p:cNvCxnSpPr>
              <p:nvPr/>
            </p:nvCxnSpPr>
            <p:spPr>
              <a:xfrm rot="10800000" flipH="1">
                <a:off x="6934200" y="3489877"/>
                <a:ext cx="381300" cy="386700"/>
              </a:xfrm>
              <a:prstGeom prst="bentConnector3">
                <a:avLst>
                  <a:gd name="adj1" fmla="val 50066"/>
                </a:avLst>
              </a:prstGeom>
              <a:solidFill>
                <a:srgbClr val="00B8FF"/>
              </a:solidFill>
              <a:ln w="38100" cap="flat">
                <a:solidFill>
                  <a:srgbClr val="F2F2F2"/>
                </a:solidFill>
                <a:prstDash val="solid"/>
                <a:round/>
                <a:headEnd type="none" w="med" len="med"/>
                <a:tailEnd type="stealth" w="lg" len="lg"/>
              </a:ln>
            </p:spPr>
          </p:cxnSp>
          <p:cxnSp>
            <p:nvCxnSpPr>
              <p:cNvPr id="434" name="Shape 434"/>
              <p:cNvCxnSpPr>
                <a:stCxn id="426" idx="3"/>
              </p:cNvCxnSpPr>
              <p:nvPr/>
            </p:nvCxnSpPr>
            <p:spPr>
              <a:xfrm>
                <a:off x="6934200" y="3169919"/>
                <a:ext cx="381300" cy="320099"/>
              </a:xfrm>
              <a:prstGeom prst="bentConnector3">
                <a:avLst>
                  <a:gd name="adj1" fmla="val 50067"/>
                </a:avLst>
              </a:prstGeom>
              <a:solidFill>
                <a:srgbClr val="00B8FF"/>
              </a:solidFill>
              <a:ln w="38100" cap="flat">
                <a:solidFill>
                  <a:srgbClr val="F2F2F2"/>
                </a:solidFill>
                <a:prstDash val="solid"/>
                <a:round/>
                <a:headEnd type="none" w="med" len="med"/>
                <a:tailEnd type="stealth" w="lg" len="lg"/>
              </a:ln>
            </p:spPr>
          </p:cxnSp>
        </p:grpSp>
        <p:sp>
          <p:nvSpPr>
            <p:cNvPr id="435" name="Shape 435"/>
            <p:cNvSpPr/>
            <p:nvPr/>
          </p:nvSpPr>
          <p:spPr>
            <a:xfrm>
              <a:off x="228600" y="884237"/>
              <a:ext cx="8488363" cy="1477961"/>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none" strike="noStrike" cap="none" baseline="0">
                  <a:solidFill>
                    <a:schemeClr val="lt1"/>
                  </a:solidFill>
                  <a:latin typeface="Calibri"/>
                  <a:ea typeface="Calibri"/>
                  <a:cs typeface="Calibri"/>
                  <a:sym typeface="Calibri"/>
                </a:rPr>
                <a:t>Scratch Extractor</a:t>
              </a:r>
              <a:r>
                <a:rPr lang="en-US" sz="3000" b="0" i="0" u="none" strike="noStrike" cap="none" baseline="0">
                  <a:solidFill>
                    <a:schemeClr val="lt1"/>
                  </a:solidFill>
                  <a:latin typeface="Calibri"/>
                  <a:ea typeface="Calibri"/>
                  <a:cs typeface="Calibri"/>
                  <a:sym typeface="Calibri"/>
                </a:rPr>
                <a:t> identifies Scratch blocks serialized as JSON and strips irrelevant syntax while preserving hierarchical structure.</a:t>
              </a:r>
            </a:p>
          </p:txBody>
        </p:sp>
      </p:grpSp>
      <p:grpSp>
        <p:nvGrpSpPr>
          <p:cNvPr id="436" name="Shape 436"/>
          <p:cNvGrpSpPr/>
          <p:nvPr/>
        </p:nvGrpSpPr>
        <p:grpSpPr>
          <a:xfrm>
            <a:off x="228600" y="838200"/>
            <a:ext cx="8564562" cy="3505199"/>
            <a:chOff x="228600" y="914400"/>
            <a:chExt cx="8564562" cy="3505199"/>
          </a:xfrm>
        </p:grpSpPr>
        <p:grpSp>
          <p:nvGrpSpPr>
            <p:cNvPr id="437" name="Shape 437"/>
            <p:cNvGrpSpPr/>
            <p:nvPr/>
          </p:nvGrpSpPr>
          <p:grpSpPr>
            <a:xfrm>
              <a:off x="228600" y="914400"/>
              <a:ext cx="8564562" cy="3505199"/>
              <a:chOff x="228600" y="838200"/>
              <a:chExt cx="8564562" cy="3505199"/>
            </a:xfrm>
          </p:grpSpPr>
          <p:grpSp>
            <p:nvGrpSpPr>
              <p:cNvPr id="438" name="Shape 438"/>
              <p:cNvGrpSpPr/>
              <p:nvPr/>
            </p:nvGrpSpPr>
            <p:grpSpPr>
              <a:xfrm>
                <a:off x="457199" y="2544762"/>
                <a:ext cx="8335962" cy="1798637"/>
                <a:chOff x="457200" y="2590800"/>
                <a:chExt cx="8336279" cy="1798488"/>
              </a:xfrm>
            </p:grpSpPr>
            <p:sp>
              <p:nvSpPr>
                <p:cNvPr id="439" name="Shape 439"/>
                <p:cNvSpPr txBox="1"/>
                <p:nvPr/>
              </p:nvSpPr>
              <p:spPr>
                <a:xfrm>
                  <a:off x="2514600" y="2600980"/>
                  <a:ext cx="29717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none" strike="noStrike" cap="none" baseline="0">
                      <a:solidFill>
                        <a:schemeClr val="lt1"/>
                      </a:solidFill>
                      <a:latin typeface="Calibri"/>
                      <a:ea typeface="Calibri"/>
                      <a:cs typeface="Calibri"/>
                      <a:sym typeface="Calibri"/>
                    </a:rPr>
                    <a:t>Scratch Analyzer</a:t>
                  </a:r>
                </a:p>
              </p:txBody>
            </p:sp>
            <p:sp>
              <p:nvSpPr>
                <p:cNvPr id="440" name="Shape 440"/>
                <p:cNvSpPr/>
                <p:nvPr/>
              </p:nvSpPr>
              <p:spPr>
                <a:xfrm>
                  <a:off x="2971800" y="3337560"/>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Extractor</a:t>
                  </a:r>
                </a:p>
              </p:txBody>
            </p:sp>
            <p:sp>
              <p:nvSpPr>
                <p:cNvPr id="441" name="Shape 441"/>
                <p:cNvSpPr/>
                <p:nvPr/>
              </p:nvSpPr>
              <p:spPr>
                <a:xfrm>
                  <a:off x="5140898" y="2895600"/>
                  <a:ext cx="1793302" cy="548639"/>
                </a:xfrm>
                <a:prstGeom prst="roundRect">
                  <a:avLst>
                    <a:gd name="adj" fmla="val 16667"/>
                  </a:avLst>
                </a:prstGeom>
                <a:solidFill>
                  <a:schemeClr val="lt1"/>
                </a:solidFill>
                <a:ln w="38100" cap="flat">
                  <a:solidFill>
                    <a:srgbClr val="FFC000"/>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Dispatcher</a:t>
                  </a:r>
                </a:p>
              </p:txBody>
            </p:sp>
            <p:sp>
              <p:nvSpPr>
                <p:cNvPr id="442" name="Shape 442"/>
                <p:cNvSpPr/>
                <p:nvPr/>
              </p:nvSpPr>
              <p:spPr>
                <a:xfrm>
                  <a:off x="5140898" y="3602257"/>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Traverser</a:t>
                  </a:r>
                </a:p>
              </p:txBody>
            </p:sp>
            <p:cxnSp>
              <p:nvCxnSpPr>
                <p:cNvPr id="443" name="Shape 443"/>
                <p:cNvCxnSpPr>
                  <a:endCxn id="440" idx="1"/>
                </p:cNvCxnSpPr>
                <p:nvPr/>
              </p:nvCxnSpPr>
              <p:spPr>
                <a:xfrm rot="10800000" flipH="1">
                  <a:off x="2529000" y="3611880"/>
                  <a:ext cx="442800" cy="3300"/>
                </a:xfrm>
                <a:prstGeom prst="straightConnector1">
                  <a:avLst/>
                </a:prstGeom>
                <a:solidFill>
                  <a:srgbClr val="00B8FF"/>
                </a:solidFill>
                <a:ln w="38100" cap="flat">
                  <a:solidFill>
                    <a:srgbClr val="F2F2F2"/>
                  </a:solidFill>
                  <a:prstDash val="solid"/>
                  <a:round/>
                  <a:headEnd type="none" w="med" len="med"/>
                  <a:tailEnd type="stealth" w="lg" len="lg"/>
                </a:ln>
              </p:spPr>
            </p:cxnSp>
            <p:sp>
              <p:nvSpPr>
                <p:cNvPr id="444" name="Shape 444"/>
                <p:cNvSpPr/>
                <p:nvPr/>
              </p:nvSpPr>
              <p:spPr>
                <a:xfrm>
                  <a:off x="7315515" y="2895600"/>
                  <a:ext cx="1447800" cy="1188621"/>
                </a:xfrm>
                <a:prstGeom prst="hexagon">
                  <a:avLst>
                    <a:gd name="adj" fmla="val 25000"/>
                    <a:gd name="vf" fmla="val 115470"/>
                  </a:avLst>
                </a:prstGeom>
                <a:solidFill>
                  <a:srgbClr val="595959"/>
                </a:solid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Future</a:t>
                  </a:r>
                </a:p>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Work</a:t>
                  </a:r>
                </a:p>
              </p:txBody>
            </p:sp>
            <p:sp>
              <p:nvSpPr>
                <p:cNvPr id="445" name="Shape 445"/>
                <p:cNvSpPr/>
                <p:nvPr/>
              </p:nvSpPr>
              <p:spPr>
                <a:xfrm>
                  <a:off x="457200" y="2590800"/>
                  <a:ext cx="8336279" cy="1798488"/>
                </a:xfrm>
                <a:prstGeom prst="roundRect">
                  <a:avLst>
                    <a:gd name="adj" fmla="val 16667"/>
                  </a:avLst>
                </a:prstGeom>
                <a:noFill/>
                <a:ln w="57150" cap="flat">
                  <a:solidFill>
                    <a:srgbClr val="3F3F3F"/>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Font typeface="Times New Roman"/>
                    <a:buNone/>
                  </a:pPr>
                  <a:endParaRPr sz="1800" b="0" i="0" u="none" strike="noStrike" cap="none" baseline="0">
                    <a:solidFill>
                      <a:schemeClr val="dk1"/>
                    </a:solidFill>
                    <a:latin typeface="Calibri"/>
                    <a:ea typeface="Calibri"/>
                    <a:cs typeface="Calibri"/>
                    <a:sym typeface="Calibri"/>
                  </a:endParaRPr>
                </a:p>
              </p:txBody>
            </p:sp>
            <p:cxnSp>
              <p:nvCxnSpPr>
                <p:cNvPr id="446" name="Shape 446"/>
                <p:cNvCxnSpPr>
                  <a:stCxn id="440" idx="3"/>
                  <a:endCxn id="441" idx="1"/>
                </p:cNvCxnSpPr>
                <p:nvPr/>
              </p:nvCxnSpPr>
              <p:spPr>
                <a:xfrm rot="10800000" flipH="1">
                  <a:off x="4765102" y="3169980"/>
                  <a:ext cx="375900" cy="4419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47" name="Shape 447"/>
                <p:cNvCxnSpPr>
                  <a:stCxn id="440" idx="3"/>
                  <a:endCxn id="442" idx="1"/>
                </p:cNvCxnSpPr>
                <p:nvPr/>
              </p:nvCxnSpPr>
              <p:spPr>
                <a:xfrm>
                  <a:off x="4765102" y="3611880"/>
                  <a:ext cx="375900" cy="2646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48" name="Shape 448"/>
                <p:cNvCxnSpPr>
                  <a:stCxn id="442" idx="3"/>
                  <a:endCxn id="444" idx="3"/>
                </p:cNvCxnSpPr>
                <p:nvPr/>
              </p:nvCxnSpPr>
              <p:spPr>
                <a:xfrm rot="10800000" flipH="1">
                  <a:off x="6934200" y="3489877"/>
                  <a:ext cx="381300" cy="386700"/>
                </a:xfrm>
                <a:prstGeom prst="bentConnector3">
                  <a:avLst>
                    <a:gd name="adj1" fmla="val 50066"/>
                  </a:avLst>
                </a:prstGeom>
                <a:solidFill>
                  <a:srgbClr val="00B8FF"/>
                </a:solidFill>
                <a:ln w="38100" cap="flat">
                  <a:solidFill>
                    <a:srgbClr val="F2F2F2"/>
                  </a:solidFill>
                  <a:prstDash val="solid"/>
                  <a:round/>
                  <a:headEnd type="none" w="med" len="med"/>
                  <a:tailEnd type="stealth" w="lg" len="lg"/>
                </a:ln>
              </p:spPr>
            </p:cxnSp>
            <p:cxnSp>
              <p:nvCxnSpPr>
                <p:cNvPr id="449" name="Shape 449"/>
                <p:cNvCxnSpPr>
                  <a:stCxn id="441" idx="3"/>
                  <a:endCxn id="444" idx="3"/>
                </p:cNvCxnSpPr>
                <p:nvPr/>
              </p:nvCxnSpPr>
              <p:spPr>
                <a:xfrm>
                  <a:off x="6934200" y="3169919"/>
                  <a:ext cx="381300" cy="320099"/>
                </a:xfrm>
                <a:prstGeom prst="bentConnector3">
                  <a:avLst>
                    <a:gd name="adj1" fmla="val 50066"/>
                  </a:avLst>
                </a:prstGeom>
                <a:solidFill>
                  <a:srgbClr val="00B8FF"/>
                </a:solidFill>
                <a:ln w="38100" cap="flat">
                  <a:solidFill>
                    <a:srgbClr val="F2F2F2"/>
                  </a:solidFill>
                  <a:prstDash val="solid"/>
                  <a:round/>
                  <a:headEnd type="none" w="med" len="med"/>
                  <a:tailEnd type="stealth" w="lg" len="lg"/>
                </a:ln>
              </p:spPr>
            </p:cxnSp>
          </p:grpSp>
          <p:sp>
            <p:nvSpPr>
              <p:cNvPr id="450" name="Shape 450"/>
              <p:cNvSpPr/>
              <p:nvPr/>
            </p:nvSpPr>
            <p:spPr>
              <a:xfrm>
                <a:off x="228600" y="838200"/>
                <a:ext cx="8488363" cy="1477961"/>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none" strike="noStrike" cap="none" baseline="0">
                    <a:solidFill>
                      <a:schemeClr val="lt1"/>
                    </a:solidFill>
                    <a:latin typeface="Calibri"/>
                    <a:ea typeface="Calibri"/>
                    <a:cs typeface="Calibri"/>
                    <a:sym typeface="Calibri"/>
                  </a:rPr>
                  <a:t>Scratch Dispatcher</a:t>
                </a:r>
                <a:r>
                  <a:rPr lang="en-US" sz="3000" b="0" i="0" u="none" strike="noStrike" cap="none" baseline="0">
                    <a:solidFill>
                      <a:schemeClr val="lt1"/>
                    </a:solidFill>
                    <a:latin typeface="Calibri"/>
                    <a:ea typeface="Calibri"/>
                    <a:cs typeface="Calibri"/>
                    <a:sym typeface="Calibri"/>
                  </a:rPr>
                  <a:t> transforms extracted blocks into simple CSVs compatible with recommendation engines built using a variety of big data technologies.</a:t>
                </a:r>
              </a:p>
            </p:txBody>
          </p:sp>
        </p:grpSp>
        <p:pic>
          <p:nvPicPr>
            <p:cNvPr id="451" name="Shape 451"/>
            <p:cNvPicPr preferRelativeResize="0"/>
            <p:nvPr/>
          </p:nvPicPr>
          <p:blipFill rotWithShape="1">
            <a:blip r:embed="rId6">
              <a:alphaModFix/>
            </a:blip>
            <a:srcRect/>
            <a:stretch/>
          </p:blipFill>
          <p:spPr>
            <a:xfrm>
              <a:off x="609600" y="2971800"/>
              <a:ext cx="1918519" cy="1305032"/>
            </a:xfrm>
            <a:prstGeom prst="rect">
              <a:avLst/>
            </a:prstGeom>
            <a:noFill/>
            <a:ln w="9525" cap="flat">
              <a:solidFill>
                <a:srgbClr val="7F7F7F"/>
              </a:solidFill>
              <a:prstDash val="solid"/>
              <a:round/>
              <a:headEnd type="none" w="med" len="med"/>
              <a:tailEnd type="none" w="med" len="med"/>
            </a:ln>
          </p:spPr>
        </p:pic>
      </p:grpSp>
      <p:grpSp>
        <p:nvGrpSpPr>
          <p:cNvPr id="452" name="Shape 452"/>
          <p:cNvGrpSpPr/>
          <p:nvPr/>
        </p:nvGrpSpPr>
        <p:grpSpPr>
          <a:xfrm>
            <a:off x="228600" y="838200"/>
            <a:ext cx="8564562" cy="3505199"/>
            <a:chOff x="304800" y="914400"/>
            <a:chExt cx="8564562" cy="3505199"/>
          </a:xfrm>
        </p:grpSpPr>
        <p:pic>
          <p:nvPicPr>
            <p:cNvPr id="453" name="Shape 453"/>
            <p:cNvPicPr preferRelativeResize="0"/>
            <p:nvPr/>
          </p:nvPicPr>
          <p:blipFill rotWithShape="1">
            <a:blip r:embed="rId6">
              <a:alphaModFix/>
            </a:blip>
            <a:srcRect/>
            <a:stretch/>
          </p:blipFill>
          <p:spPr>
            <a:xfrm>
              <a:off x="685800" y="2971800"/>
              <a:ext cx="1918519" cy="1305032"/>
            </a:xfrm>
            <a:prstGeom prst="rect">
              <a:avLst/>
            </a:prstGeom>
            <a:noFill/>
            <a:ln w="9525" cap="flat">
              <a:solidFill>
                <a:srgbClr val="7F7F7F"/>
              </a:solidFill>
              <a:prstDash val="solid"/>
              <a:round/>
              <a:headEnd type="none" w="med" len="med"/>
              <a:tailEnd type="none" w="med" len="med"/>
            </a:ln>
          </p:spPr>
        </p:pic>
        <p:grpSp>
          <p:nvGrpSpPr>
            <p:cNvPr id="454" name="Shape 454"/>
            <p:cNvGrpSpPr/>
            <p:nvPr/>
          </p:nvGrpSpPr>
          <p:grpSpPr>
            <a:xfrm>
              <a:off x="533399" y="2620962"/>
              <a:ext cx="8335962" cy="1798637"/>
              <a:chOff x="457200" y="2590800"/>
              <a:chExt cx="8336279" cy="1798488"/>
            </a:xfrm>
          </p:grpSpPr>
          <p:sp>
            <p:nvSpPr>
              <p:cNvPr id="455" name="Shape 455"/>
              <p:cNvSpPr txBox="1"/>
              <p:nvPr/>
            </p:nvSpPr>
            <p:spPr>
              <a:xfrm>
                <a:off x="2514600" y="2600980"/>
                <a:ext cx="29717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none" strike="noStrike" cap="none" baseline="0">
                    <a:solidFill>
                      <a:schemeClr val="lt1"/>
                    </a:solidFill>
                    <a:latin typeface="Calibri"/>
                    <a:ea typeface="Calibri"/>
                    <a:cs typeface="Calibri"/>
                    <a:sym typeface="Calibri"/>
                  </a:rPr>
                  <a:t>Scratch Analyzer</a:t>
                </a:r>
              </a:p>
            </p:txBody>
          </p:sp>
          <p:sp>
            <p:nvSpPr>
              <p:cNvPr id="456" name="Shape 456"/>
              <p:cNvSpPr/>
              <p:nvPr/>
            </p:nvSpPr>
            <p:spPr>
              <a:xfrm>
                <a:off x="2971800" y="3337560"/>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Extractor</a:t>
                </a:r>
              </a:p>
            </p:txBody>
          </p:sp>
          <p:sp>
            <p:nvSpPr>
              <p:cNvPr id="457" name="Shape 457"/>
              <p:cNvSpPr/>
              <p:nvPr/>
            </p:nvSpPr>
            <p:spPr>
              <a:xfrm>
                <a:off x="5140898" y="2895600"/>
                <a:ext cx="1793302" cy="548639"/>
              </a:xfrm>
              <a:prstGeom prst="roundRect">
                <a:avLst>
                  <a:gd name="adj" fmla="val 16667"/>
                </a:avLst>
              </a:prstGeom>
              <a:solidFill>
                <a:srgbClr val="D8D8D8"/>
              </a:solidFill>
              <a:ln>
                <a:noFill/>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Dispatcher</a:t>
                </a:r>
              </a:p>
            </p:txBody>
          </p:sp>
          <p:sp>
            <p:nvSpPr>
              <p:cNvPr id="458" name="Shape 458"/>
              <p:cNvSpPr/>
              <p:nvPr/>
            </p:nvSpPr>
            <p:spPr>
              <a:xfrm>
                <a:off x="5140898" y="3602257"/>
                <a:ext cx="1793302" cy="548639"/>
              </a:xfrm>
              <a:prstGeom prst="roundRect">
                <a:avLst>
                  <a:gd name="adj" fmla="val 16667"/>
                </a:avLst>
              </a:prstGeom>
              <a:solidFill>
                <a:schemeClr val="lt1"/>
              </a:solidFill>
              <a:ln w="38100" cap="flat">
                <a:solidFill>
                  <a:srgbClr val="FFC000"/>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Traverser</a:t>
                </a:r>
              </a:p>
            </p:txBody>
          </p:sp>
          <p:cxnSp>
            <p:nvCxnSpPr>
              <p:cNvPr id="459" name="Shape 459"/>
              <p:cNvCxnSpPr>
                <a:endCxn id="456" idx="1"/>
              </p:cNvCxnSpPr>
              <p:nvPr/>
            </p:nvCxnSpPr>
            <p:spPr>
              <a:xfrm rot="10800000" flipH="1">
                <a:off x="2529000" y="3611880"/>
                <a:ext cx="442800" cy="3300"/>
              </a:xfrm>
              <a:prstGeom prst="straightConnector1">
                <a:avLst/>
              </a:prstGeom>
              <a:solidFill>
                <a:srgbClr val="00B8FF"/>
              </a:solidFill>
              <a:ln w="38100" cap="flat">
                <a:solidFill>
                  <a:srgbClr val="F2F2F2"/>
                </a:solidFill>
                <a:prstDash val="solid"/>
                <a:round/>
                <a:headEnd type="none" w="med" len="med"/>
                <a:tailEnd type="stealth" w="lg" len="lg"/>
              </a:ln>
            </p:spPr>
          </p:cxnSp>
          <p:sp>
            <p:nvSpPr>
              <p:cNvPr id="460" name="Shape 460"/>
              <p:cNvSpPr/>
              <p:nvPr/>
            </p:nvSpPr>
            <p:spPr>
              <a:xfrm>
                <a:off x="7315515" y="2895600"/>
                <a:ext cx="1447800" cy="1188621"/>
              </a:xfrm>
              <a:prstGeom prst="hexagon">
                <a:avLst>
                  <a:gd name="adj" fmla="val 25000"/>
                  <a:gd name="vf" fmla="val 115470"/>
                </a:avLst>
              </a:prstGeom>
              <a:solidFill>
                <a:srgbClr val="595959"/>
              </a:solid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Future</a:t>
                </a:r>
              </a:p>
              <a:p>
                <a:pPr marL="0" marR="0" lvl="0" indent="0" algn="l"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Work</a:t>
                </a:r>
              </a:p>
            </p:txBody>
          </p:sp>
          <p:sp>
            <p:nvSpPr>
              <p:cNvPr id="461" name="Shape 461"/>
              <p:cNvSpPr/>
              <p:nvPr/>
            </p:nvSpPr>
            <p:spPr>
              <a:xfrm>
                <a:off x="457200" y="2590800"/>
                <a:ext cx="8336279" cy="1798488"/>
              </a:xfrm>
              <a:prstGeom prst="roundRect">
                <a:avLst>
                  <a:gd name="adj" fmla="val 16667"/>
                </a:avLst>
              </a:prstGeom>
              <a:noFill/>
              <a:ln w="57150" cap="flat">
                <a:solidFill>
                  <a:srgbClr val="3F3F3F"/>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Font typeface="Times New Roman"/>
                  <a:buNone/>
                </a:pPr>
                <a:endParaRPr sz="1800" b="0" i="0" u="none" strike="noStrike" cap="none" baseline="0">
                  <a:solidFill>
                    <a:schemeClr val="dk1"/>
                  </a:solidFill>
                  <a:latin typeface="Calibri"/>
                  <a:ea typeface="Calibri"/>
                  <a:cs typeface="Calibri"/>
                  <a:sym typeface="Calibri"/>
                </a:endParaRPr>
              </a:p>
            </p:txBody>
          </p:sp>
          <p:cxnSp>
            <p:nvCxnSpPr>
              <p:cNvPr id="462" name="Shape 462"/>
              <p:cNvCxnSpPr>
                <a:stCxn id="456" idx="3"/>
                <a:endCxn id="457" idx="1"/>
              </p:cNvCxnSpPr>
              <p:nvPr/>
            </p:nvCxnSpPr>
            <p:spPr>
              <a:xfrm rot="10800000" flipH="1">
                <a:off x="4765102" y="3169980"/>
                <a:ext cx="375900" cy="4419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63" name="Shape 463"/>
              <p:cNvCxnSpPr>
                <a:stCxn id="456" idx="3"/>
                <a:endCxn id="458" idx="1"/>
              </p:cNvCxnSpPr>
              <p:nvPr/>
            </p:nvCxnSpPr>
            <p:spPr>
              <a:xfrm>
                <a:off x="4765102" y="3611880"/>
                <a:ext cx="375900" cy="26460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64" name="Shape 464"/>
              <p:cNvCxnSpPr>
                <a:stCxn id="458" idx="3"/>
                <a:endCxn id="460" idx="3"/>
              </p:cNvCxnSpPr>
              <p:nvPr/>
            </p:nvCxnSpPr>
            <p:spPr>
              <a:xfrm rot="10800000" flipH="1">
                <a:off x="6934200" y="3489877"/>
                <a:ext cx="381300" cy="386700"/>
              </a:xfrm>
              <a:prstGeom prst="bentConnector3">
                <a:avLst>
                  <a:gd name="adj1" fmla="val 30082"/>
                </a:avLst>
              </a:prstGeom>
              <a:solidFill>
                <a:srgbClr val="00B8FF"/>
              </a:solidFill>
              <a:ln w="38100" cap="flat">
                <a:solidFill>
                  <a:srgbClr val="F2F2F2"/>
                </a:solidFill>
                <a:prstDash val="solid"/>
                <a:round/>
                <a:headEnd type="none" w="med" len="med"/>
                <a:tailEnd type="stealth" w="lg" len="lg"/>
              </a:ln>
            </p:spPr>
          </p:cxnSp>
          <p:cxnSp>
            <p:nvCxnSpPr>
              <p:cNvPr id="465" name="Shape 465"/>
              <p:cNvCxnSpPr>
                <a:stCxn id="457" idx="3"/>
                <a:endCxn id="460" idx="3"/>
              </p:cNvCxnSpPr>
              <p:nvPr/>
            </p:nvCxnSpPr>
            <p:spPr>
              <a:xfrm>
                <a:off x="6934200" y="3169919"/>
                <a:ext cx="381300" cy="320099"/>
              </a:xfrm>
              <a:prstGeom prst="bentConnector3">
                <a:avLst>
                  <a:gd name="adj1" fmla="val 30082"/>
                </a:avLst>
              </a:prstGeom>
              <a:solidFill>
                <a:srgbClr val="00B8FF"/>
              </a:solidFill>
              <a:ln w="38100" cap="flat">
                <a:solidFill>
                  <a:srgbClr val="F2F2F2"/>
                </a:solidFill>
                <a:prstDash val="solid"/>
                <a:round/>
                <a:headEnd type="none" w="med" len="med"/>
                <a:tailEnd type="stealth" w="lg" len="lg"/>
              </a:ln>
            </p:spPr>
          </p:cxnSp>
        </p:grpSp>
        <p:sp>
          <p:nvSpPr>
            <p:cNvPr id="466" name="Shape 466"/>
            <p:cNvSpPr/>
            <p:nvPr/>
          </p:nvSpPr>
          <p:spPr>
            <a:xfrm>
              <a:off x="304800" y="914400"/>
              <a:ext cx="8488363" cy="1477961"/>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none" strike="noStrike" cap="none" baseline="0">
                  <a:solidFill>
                    <a:schemeClr val="lt1"/>
                  </a:solidFill>
                  <a:latin typeface="Calibri"/>
                  <a:ea typeface="Calibri"/>
                  <a:cs typeface="Calibri"/>
                  <a:sym typeface="Calibri"/>
                </a:rPr>
                <a:t>Scratch Traverser</a:t>
              </a:r>
              <a:r>
                <a:rPr lang="en-US" sz="3000" b="0" i="0" u="none" strike="noStrike" cap="none" baseline="0">
                  <a:solidFill>
                    <a:schemeClr val="lt1"/>
                  </a:solidFill>
                  <a:latin typeface="Calibri"/>
                  <a:ea typeface="Calibri"/>
                  <a:cs typeface="Calibri"/>
                  <a:sym typeface="Calibri"/>
                </a:rPr>
                <a:t> follows the hierarchical structure of extracted Scratch blocks and executes a user-</a:t>
              </a:r>
            </a:p>
            <a:p>
              <a:pPr marL="0" marR="0" lvl="0" indent="0" algn="l" rtl="0">
                <a:spcBef>
                  <a:spcPts val="0"/>
                </a:spcBef>
                <a:buClr>
                  <a:srgbClr val="000000"/>
                </a:buClr>
                <a:buSzPct val="25000"/>
                <a:buFont typeface="Times New Roman"/>
                <a:buNone/>
              </a:pPr>
              <a:r>
                <a:rPr lang="en-US" sz="3000" b="0" i="0" u="none" strike="noStrike" cap="none" baseline="0">
                  <a:solidFill>
                    <a:schemeClr val="lt1"/>
                  </a:solidFill>
                  <a:latin typeface="Calibri"/>
                  <a:ea typeface="Calibri"/>
                  <a:cs typeface="Calibri"/>
                  <a:sym typeface="Calibri"/>
                </a:rPr>
                <a:t>supplied method for each block.</a:t>
              </a:r>
            </a:p>
          </p:txBody>
        </p:sp>
      </p:grpSp>
      <p:sp>
        <p:nvSpPr>
          <p:cNvPr id="467" name="Shape 467"/>
          <p:cNvSpPr txBox="1"/>
          <p:nvPr/>
        </p:nvSpPr>
        <p:spPr>
          <a:xfrm>
            <a:off x="0" y="4921983"/>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Models... have even been able to predict... students’ final course grades. This work has been embedded into automated agents that scaffold more effective collaboration and into tools to support instructors in scaffolding their student's collaboration.</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[Baker &amp; Siemens]</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Educational data mining and learning analytics</a:t>
            </a:r>
          </a:p>
        </p:txBody>
      </p:sp>
      <p:grpSp>
        <p:nvGrpSpPr>
          <p:cNvPr id="468" name="Shape 468"/>
          <p:cNvGrpSpPr/>
          <p:nvPr/>
        </p:nvGrpSpPr>
        <p:grpSpPr>
          <a:xfrm>
            <a:off x="76199" y="1151391"/>
            <a:ext cx="8991780" cy="3161846"/>
            <a:chOff x="76199" y="1151391"/>
            <a:chExt cx="8991780" cy="3161846"/>
          </a:xfrm>
        </p:grpSpPr>
        <p:grpSp>
          <p:nvGrpSpPr>
            <p:cNvPr id="469" name="Shape 469"/>
            <p:cNvGrpSpPr/>
            <p:nvPr/>
          </p:nvGrpSpPr>
          <p:grpSpPr>
            <a:xfrm>
              <a:off x="76199" y="1151391"/>
              <a:ext cx="8991780" cy="3161846"/>
              <a:chOff x="76199" y="1228344"/>
              <a:chExt cx="8991780" cy="3160944"/>
            </a:xfrm>
          </p:grpSpPr>
          <p:pic>
            <p:nvPicPr>
              <p:cNvPr id="470" name="Shape 470"/>
              <p:cNvPicPr preferRelativeResize="0"/>
              <p:nvPr/>
            </p:nvPicPr>
            <p:blipFill rotWithShape="1">
              <a:blip r:embed="rId7">
                <a:alphaModFix/>
              </a:blip>
              <a:srcRect/>
              <a:stretch/>
            </p:blipFill>
            <p:spPr>
              <a:xfrm>
                <a:off x="609600" y="2962533"/>
                <a:ext cx="1919287" cy="1304552"/>
              </a:xfrm>
              <a:prstGeom prst="rect">
                <a:avLst/>
              </a:prstGeom>
              <a:noFill/>
              <a:ln w="9525" cap="flat">
                <a:solidFill>
                  <a:srgbClr val="7F7F7F"/>
                </a:solidFill>
                <a:prstDash val="solid"/>
                <a:round/>
                <a:headEnd type="none" w="med" len="med"/>
                <a:tailEnd type="none" w="med" len="med"/>
              </a:ln>
            </p:spPr>
          </p:pic>
          <p:sp>
            <p:nvSpPr>
              <p:cNvPr id="471" name="Shape 471"/>
              <p:cNvSpPr txBox="1"/>
              <p:nvPr/>
            </p:nvSpPr>
            <p:spPr>
              <a:xfrm>
                <a:off x="2514600" y="2600980"/>
                <a:ext cx="29717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none" strike="noStrike" cap="none" baseline="0">
                    <a:solidFill>
                      <a:schemeClr val="lt1"/>
                    </a:solidFill>
                    <a:latin typeface="Calibri"/>
                    <a:ea typeface="Calibri"/>
                    <a:cs typeface="Calibri"/>
                    <a:sym typeface="Calibri"/>
                  </a:rPr>
                  <a:t>Scratch Analyzer</a:t>
                </a:r>
              </a:p>
            </p:txBody>
          </p:sp>
          <p:pic>
            <p:nvPicPr>
              <p:cNvPr id="472" name="Shape 472"/>
              <p:cNvPicPr preferRelativeResize="0"/>
              <p:nvPr/>
            </p:nvPicPr>
            <p:blipFill rotWithShape="1">
              <a:blip r:embed="rId8">
                <a:alphaModFix/>
              </a:blip>
              <a:srcRect/>
              <a:stretch/>
            </p:blipFill>
            <p:spPr>
              <a:xfrm>
                <a:off x="2133600" y="3712944"/>
                <a:ext cx="533399" cy="478056"/>
              </a:xfrm>
              <a:prstGeom prst="rect">
                <a:avLst/>
              </a:prstGeom>
              <a:noFill/>
              <a:ln>
                <a:noFill/>
              </a:ln>
            </p:spPr>
          </p:pic>
          <p:sp>
            <p:nvSpPr>
              <p:cNvPr id="473" name="Shape 473"/>
              <p:cNvSpPr/>
              <p:nvPr/>
            </p:nvSpPr>
            <p:spPr>
              <a:xfrm>
                <a:off x="2971800" y="3337076"/>
                <a:ext cx="1793874" cy="549118"/>
              </a:xfrm>
              <a:prstGeom prst="roundRect">
                <a:avLst>
                  <a:gd name="adj" fmla="val 16667"/>
                </a:avLst>
              </a:prstGeom>
              <a:solidFill>
                <a:srgbClr val="D8D8D8"/>
              </a:solid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Extractor</a:t>
                </a:r>
              </a:p>
            </p:txBody>
          </p:sp>
          <p:sp>
            <p:nvSpPr>
              <p:cNvPr id="474" name="Shape 474"/>
              <p:cNvSpPr/>
              <p:nvPr/>
            </p:nvSpPr>
            <p:spPr>
              <a:xfrm>
                <a:off x="5140325" y="2895876"/>
                <a:ext cx="1793874" cy="549118"/>
              </a:xfrm>
              <a:prstGeom prst="roundRect">
                <a:avLst>
                  <a:gd name="adj" fmla="val 16667"/>
                </a:avLst>
              </a:prstGeom>
              <a:solidFill>
                <a:srgbClr val="D8D8D8"/>
              </a:solid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Dispatcher</a:t>
                </a:r>
              </a:p>
            </p:txBody>
          </p:sp>
          <p:sp>
            <p:nvSpPr>
              <p:cNvPr id="475" name="Shape 475"/>
              <p:cNvSpPr/>
              <p:nvPr/>
            </p:nvSpPr>
            <p:spPr>
              <a:xfrm>
                <a:off x="5140325" y="3602114"/>
                <a:ext cx="1793874" cy="549118"/>
              </a:xfrm>
              <a:prstGeom prst="roundRect">
                <a:avLst>
                  <a:gd name="adj" fmla="val 16667"/>
                </a:avLst>
              </a:prstGeom>
              <a:solidFill>
                <a:srgbClr val="D8D8D8"/>
              </a:solid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rgbClr val="000000"/>
                  </a:buClr>
                  <a:buSzPct val="25000"/>
                  <a:buFont typeface="Times New Roman"/>
                  <a:buNone/>
                </a:pPr>
                <a:r>
                  <a:rPr lang="en-US" sz="2200" b="0" i="0" u="none" strike="noStrike" cap="none" baseline="0">
                    <a:solidFill>
                      <a:schemeClr val="dk1"/>
                    </a:solidFill>
                    <a:latin typeface="Calibri"/>
                    <a:ea typeface="Calibri"/>
                    <a:cs typeface="Calibri"/>
                    <a:sym typeface="Calibri"/>
                  </a:rPr>
                  <a:t>Traverser</a:t>
                </a:r>
              </a:p>
            </p:txBody>
          </p:sp>
          <p:cxnSp>
            <p:nvCxnSpPr>
              <p:cNvPr id="476" name="Shape 476"/>
              <p:cNvCxnSpPr>
                <a:stCxn id="470" idx="3"/>
                <a:endCxn id="473" idx="1"/>
              </p:cNvCxnSpPr>
              <p:nvPr/>
            </p:nvCxnSpPr>
            <p:spPr>
              <a:xfrm rot="10800000" flipH="1">
                <a:off x="2528887" y="3611509"/>
                <a:ext cx="442800" cy="3300"/>
              </a:xfrm>
              <a:prstGeom prst="straightConnector1">
                <a:avLst/>
              </a:prstGeom>
              <a:solidFill>
                <a:srgbClr val="00B8FF"/>
              </a:solidFill>
              <a:ln w="38100" cap="flat">
                <a:solidFill>
                  <a:schemeClr val="lt1"/>
                </a:solidFill>
                <a:prstDash val="solid"/>
                <a:round/>
                <a:headEnd type="none" w="med" len="med"/>
                <a:tailEnd type="stealth" w="lg" len="lg"/>
              </a:ln>
            </p:spPr>
          </p:cxnSp>
          <p:sp>
            <p:nvSpPr>
              <p:cNvPr id="477" name="Shape 477"/>
              <p:cNvSpPr/>
              <p:nvPr/>
            </p:nvSpPr>
            <p:spPr>
              <a:xfrm>
                <a:off x="7315200" y="2895876"/>
                <a:ext cx="1447800" cy="1188698"/>
              </a:xfrm>
              <a:prstGeom prst="hexagon">
                <a:avLst>
                  <a:gd name="adj" fmla="val 25000"/>
                  <a:gd name="vf" fmla="val 115470"/>
                </a:avLst>
              </a:prstGeom>
              <a:solidFill>
                <a:srgbClr val="595959"/>
              </a:solid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200" b="0" i="0" u="none" strike="noStrike" cap="none" baseline="0">
                    <a:solidFill>
                      <a:srgbClr val="F2F2F2"/>
                    </a:solidFill>
                    <a:latin typeface="Calibri"/>
                    <a:ea typeface="Calibri"/>
                    <a:cs typeface="Calibri"/>
                    <a:sym typeface="Calibri"/>
                  </a:rPr>
                  <a:t>Future</a:t>
                </a:r>
              </a:p>
              <a:p>
                <a:pPr marL="0" marR="0" lvl="0" indent="0" algn="l" rtl="0">
                  <a:spcBef>
                    <a:spcPts val="0"/>
                  </a:spcBef>
                  <a:buClr>
                    <a:srgbClr val="000000"/>
                  </a:buClr>
                  <a:buSzPct val="25000"/>
                  <a:buFont typeface="Times New Roman"/>
                  <a:buNone/>
                </a:pPr>
                <a:r>
                  <a:rPr lang="en-US" sz="2200" b="0" i="0" u="none" strike="noStrike" cap="none" baseline="0">
                    <a:solidFill>
                      <a:srgbClr val="F2F2F2"/>
                    </a:solidFill>
                    <a:latin typeface="Calibri"/>
                    <a:ea typeface="Calibri"/>
                    <a:cs typeface="Calibri"/>
                    <a:sym typeface="Calibri"/>
                  </a:rPr>
                  <a:t>Work</a:t>
                </a:r>
              </a:p>
            </p:txBody>
          </p:sp>
          <p:cxnSp>
            <p:nvCxnSpPr>
              <p:cNvPr id="478" name="Shape 478"/>
              <p:cNvCxnSpPr/>
              <p:nvPr/>
            </p:nvCxnSpPr>
            <p:spPr>
              <a:xfrm rot="-5400000" flipH="1">
                <a:off x="-641885" y="2390348"/>
                <a:ext cx="1817169" cy="381000"/>
              </a:xfrm>
              <a:prstGeom prst="bentConnector2">
                <a:avLst/>
              </a:prstGeom>
              <a:solidFill>
                <a:srgbClr val="00B8FF"/>
              </a:solidFill>
              <a:ln w="38100" cap="flat">
                <a:solidFill>
                  <a:schemeClr val="lt1"/>
                </a:solidFill>
                <a:prstDash val="solid"/>
                <a:round/>
                <a:headEnd type="none" w="med" len="med"/>
                <a:tailEnd type="stealth" w="lg" len="lg"/>
              </a:ln>
            </p:spPr>
          </p:cxnSp>
          <p:cxnSp>
            <p:nvCxnSpPr>
              <p:cNvPr id="479" name="Shape 479"/>
              <p:cNvCxnSpPr>
                <a:stCxn id="480" idx="3"/>
              </p:cNvCxnSpPr>
              <p:nvPr/>
            </p:nvCxnSpPr>
            <p:spPr>
              <a:xfrm rot="10800000" flipH="1">
                <a:off x="8793479" y="1228344"/>
                <a:ext cx="274500" cy="2261700"/>
              </a:xfrm>
              <a:prstGeom prst="bentConnector2">
                <a:avLst/>
              </a:prstGeom>
              <a:solidFill>
                <a:srgbClr val="00B8FF"/>
              </a:solidFill>
              <a:ln w="38100" cap="flat">
                <a:solidFill>
                  <a:schemeClr val="lt1"/>
                </a:solidFill>
                <a:prstDash val="solid"/>
                <a:round/>
                <a:headEnd type="none" w="med" len="med"/>
                <a:tailEnd type="stealth" w="lg" len="lg"/>
              </a:ln>
            </p:spPr>
          </p:cxnSp>
          <p:sp>
            <p:nvSpPr>
              <p:cNvPr id="480" name="Shape 480"/>
              <p:cNvSpPr/>
              <p:nvPr/>
            </p:nvSpPr>
            <p:spPr>
              <a:xfrm>
                <a:off x="457200" y="2590800"/>
                <a:ext cx="8336279" cy="1798488"/>
              </a:xfrm>
              <a:prstGeom prst="roundRect">
                <a:avLst>
                  <a:gd name="adj" fmla="val 16667"/>
                </a:avLst>
              </a:prstGeom>
              <a:noFill/>
              <a:ln w="57150"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Font typeface="Times New Roman"/>
                  <a:buNone/>
                </a:pPr>
                <a:endParaRPr sz="1800" b="0" i="0" u="none" strike="noStrike" cap="none" baseline="0">
                  <a:solidFill>
                    <a:schemeClr val="dk1"/>
                  </a:solidFill>
                  <a:latin typeface="Calibri"/>
                  <a:ea typeface="Calibri"/>
                  <a:cs typeface="Calibri"/>
                  <a:sym typeface="Calibri"/>
                </a:endParaRPr>
              </a:p>
            </p:txBody>
          </p:sp>
          <p:cxnSp>
            <p:nvCxnSpPr>
              <p:cNvPr id="481" name="Shape 481"/>
              <p:cNvCxnSpPr>
                <a:stCxn id="473" idx="3"/>
                <a:endCxn id="474" idx="1"/>
              </p:cNvCxnSpPr>
              <p:nvPr/>
            </p:nvCxnSpPr>
            <p:spPr>
              <a:xfrm rot="10800000" flipH="1">
                <a:off x="4765674" y="3170335"/>
                <a:ext cx="374700" cy="441300"/>
              </a:xfrm>
              <a:prstGeom prst="bentConnector3">
                <a:avLst>
                  <a:gd name="adj1" fmla="val 50000"/>
                </a:avLst>
              </a:prstGeom>
              <a:solidFill>
                <a:srgbClr val="00B8FF"/>
              </a:solidFill>
              <a:ln w="38100" cap="flat">
                <a:solidFill>
                  <a:schemeClr val="lt1"/>
                </a:solidFill>
                <a:prstDash val="solid"/>
                <a:round/>
                <a:headEnd type="none" w="med" len="med"/>
                <a:tailEnd type="stealth" w="lg" len="lg"/>
              </a:ln>
            </p:spPr>
          </p:cxnSp>
          <p:cxnSp>
            <p:nvCxnSpPr>
              <p:cNvPr id="482" name="Shape 482"/>
              <p:cNvCxnSpPr>
                <a:stCxn id="473" idx="3"/>
                <a:endCxn id="475" idx="1"/>
              </p:cNvCxnSpPr>
              <p:nvPr/>
            </p:nvCxnSpPr>
            <p:spPr>
              <a:xfrm>
                <a:off x="4765674" y="3611635"/>
                <a:ext cx="374700" cy="265200"/>
              </a:xfrm>
              <a:prstGeom prst="bentConnector3">
                <a:avLst>
                  <a:gd name="adj1" fmla="val 50000"/>
                </a:avLst>
              </a:prstGeom>
              <a:solidFill>
                <a:srgbClr val="00B8FF"/>
              </a:solidFill>
              <a:ln w="38100" cap="flat">
                <a:solidFill>
                  <a:schemeClr val="lt1"/>
                </a:solidFill>
                <a:prstDash val="solid"/>
                <a:round/>
                <a:headEnd type="none" w="med" len="med"/>
                <a:tailEnd type="stealth" w="lg" len="lg"/>
              </a:ln>
            </p:spPr>
          </p:cxnSp>
          <p:cxnSp>
            <p:nvCxnSpPr>
              <p:cNvPr id="483" name="Shape 483"/>
              <p:cNvCxnSpPr>
                <a:stCxn id="474" idx="3"/>
              </p:cNvCxnSpPr>
              <p:nvPr/>
            </p:nvCxnSpPr>
            <p:spPr>
              <a:xfrm rot="10800000" flipH="1">
                <a:off x="6934199" y="2819735"/>
                <a:ext cx="2133600" cy="350700"/>
              </a:xfrm>
              <a:prstGeom prst="bentConnector3">
                <a:avLst>
                  <a:gd name="adj1" fmla="val 16518"/>
                </a:avLst>
              </a:prstGeom>
              <a:solidFill>
                <a:srgbClr val="00B8FF"/>
              </a:solidFill>
              <a:ln w="38100" cap="flat">
                <a:solidFill>
                  <a:schemeClr val="lt1"/>
                </a:solidFill>
                <a:prstDash val="solid"/>
                <a:round/>
                <a:headEnd type="none" w="med" len="med"/>
                <a:tailEnd type="none" w="med" len="med"/>
              </a:ln>
            </p:spPr>
          </p:cxnSp>
          <p:cxnSp>
            <p:nvCxnSpPr>
              <p:cNvPr id="484" name="Shape 484"/>
              <p:cNvCxnSpPr>
                <a:stCxn id="475" idx="3"/>
              </p:cNvCxnSpPr>
              <p:nvPr/>
            </p:nvCxnSpPr>
            <p:spPr>
              <a:xfrm>
                <a:off x="6934199" y="3876673"/>
                <a:ext cx="2133600" cy="314400"/>
              </a:xfrm>
              <a:prstGeom prst="bentConnector3">
                <a:avLst>
                  <a:gd name="adj1" fmla="val 19524"/>
                </a:avLst>
              </a:prstGeom>
              <a:solidFill>
                <a:srgbClr val="00B8FF"/>
              </a:solidFill>
              <a:ln w="38100" cap="flat">
                <a:solidFill>
                  <a:schemeClr val="lt1"/>
                </a:solidFill>
                <a:prstDash val="solid"/>
                <a:round/>
                <a:headEnd type="none" w="med" len="med"/>
                <a:tailEnd type="none" w="med" len="med"/>
              </a:ln>
            </p:spPr>
          </p:cxnSp>
          <p:cxnSp>
            <p:nvCxnSpPr>
              <p:cNvPr id="485" name="Shape 485"/>
              <p:cNvCxnSpPr/>
              <p:nvPr/>
            </p:nvCxnSpPr>
            <p:spPr>
              <a:xfrm rot="10800000">
                <a:off x="9067800" y="3489432"/>
                <a:ext cx="0" cy="701474"/>
              </a:xfrm>
              <a:prstGeom prst="straightConnector1">
                <a:avLst/>
              </a:prstGeom>
              <a:solidFill>
                <a:srgbClr val="00B8FF"/>
              </a:solidFill>
              <a:ln w="38100" cap="flat">
                <a:solidFill>
                  <a:schemeClr val="lt1"/>
                </a:solidFill>
                <a:prstDash val="solid"/>
                <a:round/>
                <a:headEnd type="none" w="med" len="med"/>
                <a:tailEnd type="none" w="med" len="med"/>
              </a:ln>
            </p:spPr>
          </p:cxnSp>
        </p:grpSp>
        <p:cxnSp>
          <p:nvCxnSpPr>
            <p:cNvPr id="486" name="Shape 486"/>
            <p:cNvCxnSpPr/>
            <p:nvPr/>
          </p:nvCxnSpPr>
          <p:spPr>
            <a:xfrm rot="10800000" flipH="1">
              <a:off x="6934200" y="3423301"/>
              <a:ext cx="381301" cy="386698"/>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cxnSp>
          <p:nvCxnSpPr>
            <p:cNvPr id="487" name="Shape 487"/>
            <p:cNvCxnSpPr/>
            <p:nvPr/>
          </p:nvCxnSpPr>
          <p:spPr>
            <a:xfrm>
              <a:off x="6934200" y="3103283"/>
              <a:ext cx="381246" cy="320150"/>
            </a:xfrm>
            <a:prstGeom prst="bentConnector3">
              <a:avLst>
                <a:gd name="adj1" fmla="val 50000"/>
              </a:avLst>
            </a:prstGeom>
            <a:solidFill>
              <a:srgbClr val="00B8FF"/>
            </a:solidFill>
            <a:ln w="38100" cap="flat">
              <a:solidFill>
                <a:srgbClr val="F2F2F2"/>
              </a:solidFill>
              <a:prstDash val="solid"/>
              <a:round/>
              <a:headEnd type="none" w="med" len="med"/>
              <a:tailEnd type="stealth" w="lg" len="lg"/>
            </a:ln>
          </p:spPr>
        </p:cxn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68"/>
                                        </p:tgtEl>
                                      </p:cBhvr>
                                    </p:animEffect>
                                    <p:set>
                                      <p:cBhvr>
                                        <p:cTn id="12" dur="1" fill="hold">
                                          <p:stCondLst>
                                            <p:cond delay="500"/>
                                          </p:stCondLst>
                                        </p:cTn>
                                        <p:tgtEl>
                                          <p:spTgt spid="46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407"/>
                                        </p:tgtEl>
                                      </p:cBhvr>
                                    </p:animEffect>
                                    <p:set>
                                      <p:cBhvr>
                                        <p:cTn id="15" dur="1" fill="hold">
                                          <p:stCondLst>
                                            <p:cond delay="500"/>
                                          </p:stCondLst>
                                        </p:cTn>
                                        <p:tgtEl>
                                          <p:spTgt spid="40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13"/>
                                        </p:tgtEl>
                                      </p:cBhvr>
                                    </p:animEffect>
                                    <p:set>
                                      <p:cBhvr>
                                        <p:cTn id="18" dur="1" fill="hold">
                                          <p:stCondLst>
                                            <p:cond delay="500"/>
                                          </p:stCondLst>
                                        </p:cTn>
                                        <p:tgtEl>
                                          <p:spTgt spid="41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21"/>
                                        </p:tgtEl>
                                        <p:attrNameLst>
                                          <p:attrName>style.visibility</p:attrName>
                                        </p:attrNameLst>
                                      </p:cBhvr>
                                      <p:to>
                                        <p:strVal val="visible"/>
                                      </p:to>
                                    </p:set>
                                    <p:animEffect transition="in" filter="fade">
                                      <p:cBhvr>
                                        <p:cTn id="21" dur="500"/>
                                        <p:tgtEl>
                                          <p:spTgt spid="4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21"/>
                                        </p:tgtEl>
                                      </p:cBhvr>
                                    </p:animEffect>
                                    <p:set>
                                      <p:cBhvr>
                                        <p:cTn id="26" dur="1" fill="hold">
                                          <p:stCondLst>
                                            <p:cond delay="500"/>
                                          </p:stCondLst>
                                        </p:cTn>
                                        <p:tgtEl>
                                          <p:spTgt spid="421"/>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436"/>
                                        </p:tgtEl>
                                        <p:attrNameLst>
                                          <p:attrName>style.visibility</p:attrName>
                                        </p:attrNameLst>
                                      </p:cBhvr>
                                      <p:to>
                                        <p:strVal val="visible"/>
                                      </p:to>
                                    </p:set>
                                    <p:animEffect transition="in" filter="fade">
                                      <p:cBhvr>
                                        <p:cTn id="29" dur="500"/>
                                        <p:tgtEl>
                                          <p:spTgt spid="4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36"/>
                                        </p:tgtEl>
                                      </p:cBhvr>
                                    </p:animEffect>
                                    <p:set>
                                      <p:cBhvr>
                                        <p:cTn id="34" dur="1" fill="hold">
                                          <p:stCondLst>
                                            <p:cond delay="500"/>
                                          </p:stCondLst>
                                        </p:cTn>
                                        <p:tgtEl>
                                          <p:spTgt spid="43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452"/>
                                        </p:tgtEl>
                                        <p:attrNameLst>
                                          <p:attrName>style.visibility</p:attrName>
                                        </p:attrNameLst>
                                      </p:cBhvr>
                                      <p:to>
                                        <p:strVal val="visible"/>
                                      </p:to>
                                    </p:set>
                                    <p:animEffect transition="in" filter="fade">
                                      <p:cBhvr>
                                        <p:cTn id="37" dur="500"/>
                                        <p:tgtEl>
                                          <p:spTgt spid="4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7"/>
                                        </p:tgtEl>
                                        <p:attrNameLst>
                                          <p:attrName>style.visibility</p:attrName>
                                        </p:attrNameLst>
                                      </p:cBhvr>
                                      <p:to>
                                        <p:strVal val="visible"/>
                                      </p:to>
                                    </p:set>
                                    <p:animEffect transition="in" filter="fade">
                                      <p:cBhvr>
                                        <p:cTn id="42"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Shape 492"/>
          <p:cNvGrpSpPr/>
          <p:nvPr/>
        </p:nvGrpSpPr>
        <p:grpSpPr>
          <a:xfrm>
            <a:off x="0" y="533400"/>
            <a:ext cx="9144000" cy="4038600"/>
            <a:chOff x="0" y="1066800"/>
            <a:chExt cx="9144000" cy="4038600"/>
          </a:xfrm>
        </p:grpSpPr>
        <p:sp>
          <p:nvSpPr>
            <p:cNvPr id="493" name="Shape 49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494" name="Shape 49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495" name="Shape 49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496" name="Shape 49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497" name="Shape 49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498" name="Shape 49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Scratch Tools &amp; Assessment </a:t>
            </a:r>
            <a:r>
              <a:rPr lang="en-US" sz="3300" b="0" i="0" u="none" strike="noStrike" cap="none" baseline="0">
                <a:solidFill>
                  <a:srgbClr val="3F3F3F"/>
                </a:solidFill>
                <a:latin typeface="Calibri"/>
                <a:ea typeface="Calibri"/>
                <a:cs typeface="Calibri"/>
                <a:sym typeface="Calibri"/>
              </a:rPr>
              <a:t>&gt; Assessment</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499" name="Shape 49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500" name="Shape 500"/>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[The] capabilities afforded by a suitable computational environment and toolkits, such as programming languages for computing and modeling languages for noncomputing domains... can increase effectiveness of teachers by synthesizing results from embedded assessments, allowing teachers to monitor progress in real time.</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[Weinberg]</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an investigation of the existing scholarship and research</a:t>
            </a:r>
          </a:p>
        </p:txBody>
      </p:sp>
      <p:sp>
        <p:nvSpPr>
          <p:cNvPr id="501" name="Shape 501"/>
          <p:cNvSpPr txBox="1"/>
          <p:nvPr/>
        </p:nvSpPr>
        <p:spPr>
          <a:xfrm>
            <a:off x="0" y="6858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1) Project Analysis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Strength: tool-assisted (via Scrape) longitudinal evaluation of concepts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Limitation: intentionality and development process unknown</a:t>
            </a:r>
          </a:p>
        </p:txBody>
      </p:sp>
      <p:sp>
        <p:nvSpPr>
          <p:cNvPr id="502" name="Shape 502"/>
          <p:cNvSpPr txBox="1"/>
          <p:nvPr/>
        </p:nvSpPr>
        <p:spPr>
          <a:xfrm>
            <a:off x="0" y="1923871"/>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2) Artifact-Based Interviews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Strength: discuss products and processes, nuanced characterizations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Limitation: time consuming, reliant on memory</a:t>
            </a:r>
          </a:p>
        </p:txBody>
      </p:sp>
      <p:sp>
        <p:nvSpPr>
          <p:cNvPr id="503" name="Shape 503"/>
          <p:cNvSpPr txBox="1"/>
          <p:nvPr/>
        </p:nvSpPr>
        <p:spPr>
          <a:xfrm>
            <a:off x="0" y="3143071"/>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3) Design Scenarios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Strength: evaluate critiquing, debugging, extending; process-in-action</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Limitation: test-like, time consuming, disconnected from interests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500"/>
                                        <p:tgtEl>
                                          <p:spTgt spid="5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3"/>
                                        </p:tgtEl>
                                        <p:attrNameLst>
                                          <p:attrName>style.visibility</p:attrName>
                                        </p:attrNameLst>
                                      </p:cBhvr>
                                      <p:to>
                                        <p:strVal val="visible"/>
                                      </p:to>
                                    </p:set>
                                    <p:animEffect transition="in" filter="fade">
                                      <p:cBhvr>
                                        <p:cTn id="12" dur="500"/>
                                        <p:tgtEl>
                                          <p:spTgt spid="5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gtEl>
                                        <p:attrNameLst>
                                          <p:attrName>style.visibility</p:attrName>
                                        </p:attrNameLst>
                                      </p:cBhvr>
                                      <p:to>
                                        <p:strVal val="visible"/>
                                      </p:to>
                                    </p:set>
                                    <p:animEffect transition="in" filter="fade">
                                      <p:cBhvr>
                                        <p:cTn id="17" dur="10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Shape 100"/>
          <p:cNvGrpSpPr/>
          <p:nvPr/>
        </p:nvGrpSpPr>
        <p:grpSpPr>
          <a:xfrm>
            <a:off x="0" y="533400"/>
            <a:ext cx="9144000" cy="4038600"/>
            <a:chOff x="0" y="1066800"/>
            <a:chExt cx="9144000" cy="4038600"/>
          </a:xfrm>
        </p:grpSpPr>
        <p:sp>
          <p:nvSpPr>
            <p:cNvPr id="101" name="Shape 101"/>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02" name="Shape 102"/>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03" name="Shape 103"/>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04" name="Shape 104"/>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05" name="Shape 105"/>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06" name="Shape 106"/>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Agenda</a:t>
            </a:r>
          </a:p>
        </p:txBody>
      </p:sp>
      <p:sp>
        <p:nvSpPr>
          <p:cNvPr id="107" name="Shape 107"/>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Introduction</a:t>
            </a:r>
          </a:p>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Choosing a CT Platform for </a:t>
            </a:r>
            <a:br>
              <a:rPr lang="en-US" sz="2800" b="0" i="0" u="none" strike="noStrike" cap="none" baseline="0">
                <a:solidFill>
                  <a:schemeClr val="lt1"/>
                </a:solidFill>
                <a:latin typeface="Calibri"/>
                <a:ea typeface="Calibri"/>
                <a:cs typeface="Calibri"/>
                <a:sym typeface="Calibri"/>
              </a:rPr>
            </a:br>
            <a:r>
              <a:rPr lang="en-US" sz="2800" b="0" i="0" u="none" strike="noStrike" cap="none" baseline="0">
                <a:solidFill>
                  <a:schemeClr val="lt1"/>
                </a:solidFill>
                <a:latin typeface="Calibri"/>
                <a:ea typeface="Calibri"/>
                <a:cs typeface="Calibri"/>
                <a:sym typeface="Calibri"/>
              </a:rPr>
              <a:t>Grades 6-8</a:t>
            </a:r>
          </a:p>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Theoretically Grounded GBL</a:t>
            </a:r>
          </a:p>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Learning Principles &amp;</a:t>
            </a:r>
            <a:br>
              <a:rPr lang="en-US" sz="2800" b="0" i="0" u="none" strike="noStrike" cap="none" baseline="0">
                <a:solidFill>
                  <a:schemeClr val="lt1"/>
                </a:solidFill>
                <a:latin typeface="Calibri"/>
                <a:ea typeface="Calibri"/>
                <a:cs typeface="Calibri"/>
                <a:sym typeface="Calibri"/>
              </a:rPr>
            </a:br>
            <a:r>
              <a:rPr lang="en-US" sz="2800" b="0" i="0" u="none" strike="noStrike" cap="none" baseline="0">
                <a:solidFill>
                  <a:schemeClr val="lt1"/>
                </a:solidFill>
                <a:latin typeface="Calibri"/>
                <a:ea typeface="Calibri"/>
                <a:cs typeface="Calibri"/>
                <a:sym typeface="Calibri"/>
              </a:rPr>
              <a:t>Tooling Design Tactics</a:t>
            </a:r>
          </a:p>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Research Results &amp; Methodology</a:t>
            </a:r>
          </a:p>
          <a:p>
            <a:pPr marL="514350" marR="0" lvl="0" indent="-514350" algn="l" rtl="0">
              <a:spcBef>
                <a:spcPts val="0"/>
              </a:spcBef>
              <a:spcAft>
                <a:spcPts val="0"/>
              </a:spcAft>
              <a:buClr>
                <a:schemeClr val="lt1"/>
              </a:buClr>
              <a:buSzPct val="100000"/>
              <a:buFont typeface="Calibri"/>
              <a:buAutoNum type="arabicPeriod"/>
            </a:pPr>
            <a:r>
              <a:rPr lang="en-US" sz="2800" b="0" i="0" u="none" strike="noStrike" cap="none" baseline="0">
                <a:solidFill>
                  <a:schemeClr val="lt1"/>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108" name="Shape 108"/>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109" name="Shape 109"/>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110" name="Shape 110"/>
          <p:cNvSpPr txBox="1"/>
          <p:nvPr/>
        </p:nvSpPr>
        <p:spPr>
          <a:xfrm>
            <a:off x="76200" y="4724400"/>
            <a:ext cx="1904999" cy="36933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Acronym Map</a:t>
            </a:r>
          </a:p>
        </p:txBody>
      </p:sp>
      <p:sp>
        <p:nvSpPr>
          <p:cNvPr id="111" name="Shape 111"/>
          <p:cNvSpPr txBox="1"/>
          <p:nvPr/>
        </p:nvSpPr>
        <p:spPr>
          <a:xfrm>
            <a:off x="381000" y="5152071"/>
            <a:ext cx="3886200" cy="147732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Computational Thinking (CT)</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Learning Sciences (LS)</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Game-Based Learning (GBL)</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Self-Determination Theory (SDT)</a:t>
            </a:r>
          </a:p>
          <a:p>
            <a:pPr marL="0" marR="0" lvl="0" indent="0" algn="l" rtl="0">
              <a:spcBef>
                <a:spcPts val="0"/>
              </a:spcBef>
              <a:buSzPct val="25000"/>
              <a:buNone/>
            </a:pPr>
            <a:r>
              <a:rPr lang="en-US" sz="1800" b="0" i="0" u="none" strike="noStrike" cap="none" baseline="0">
                <a:solidFill>
                  <a:srgbClr val="3F3F3F"/>
                </a:solidFill>
                <a:latin typeface="Calibri"/>
                <a:ea typeface="Calibri"/>
                <a:cs typeface="Calibri"/>
                <a:sym typeface="Calibri"/>
              </a:rPr>
              <a:t>Cognitive Evaluation Theory (CET)</a:t>
            </a:r>
          </a:p>
        </p:txBody>
      </p:sp>
      <p:sp>
        <p:nvSpPr>
          <p:cNvPr id="112" name="Shape 112"/>
          <p:cNvSpPr txBox="1"/>
          <p:nvPr/>
        </p:nvSpPr>
        <p:spPr>
          <a:xfrm>
            <a:off x="3886200" y="5152071"/>
            <a:ext cx="5257799" cy="147732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Educational Data Mining (EDM)</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Learning Analytics (LA)</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Computer Supported Collaborative Learning (CSCL)</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Story-Centered Curricula (SCC)</a:t>
            </a:r>
          </a:p>
          <a:p>
            <a:pPr marL="0" marR="0" lvl="0" indent="0" algn="l"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Design-Based Research (DBR)</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500"/>
                                        <p:tgtEl>
                                          <p:spTgt spid="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xEl>
                                              <p:pRg st="1" end="1"/>
                                            </p:txEl>
                                          </p:spTgt>
                                        </p:tgtEl>
                                        <p:attrNameLst>
                                          <p:attrName>style.visibility</p:attrName>
                                        </p:attrNameLst>
                                      </p:cBhvr>
                                      <p:to>
                                        <p:strVal val="visible"/>
                                      </p:to>
                                    </p:set>
                                    <p:animEffect transition="in" filter="fade">
                                      <p:cBhvr>
                                        <p:cTn id="12" dur="500"/>
                                        <p:tgtEl>
                                          <p:spTgt spid="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xEl>
                                              <p:pRg st="2" end="2"/>
                                            </p:txEl>
                                          </p:spTgt>
                                        </p:tgtEl>
                                        <p:attrNameLst>
                                          <p:attrName>style.visibility</p:attrName>
                                        </p:attrNameLst>
                                      </p:cBhvr>
                                      <p:to>
                                        <p:strVal val="visible"/>
                                      </p:to>
                                    </p:set>
                                    <p:animEffect transition="in" filter="fade">
                                      <p:cBhvr>
                                        <p:cTn id="17" dur="500"/>
                                        <p:tgtEl>
                                          <p:spTgt spid="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
                                            <p:txEl>
                                              <p:pRg st="3" end="3"/>
                                            </p:txEl>
                                          </p:spTgt>
                                        </p:tgtEl>
                                        <p:attrNameLst>
                                          <p:attrName>style.visibility</p:attrName>
                                        </p:attrNameLst>
                                      </p:cBhvr>
                                      <p:to>
                                        <p:strVal val="visible"/>
                                      </p:to>
                                    </p:set>
                                    <p:animEffect transition="in" filter="fade">
                                      <p:cBhvr>
                                        <p:cTn id="22" dur="500"/>
                                        <p:tgtEl>
                                          <p:spTgt spid="1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
                                            <p:txEl>
                                              <p:pRg st="4" end="4"/>
                                            </p:txEl>
                                          </p:spTgt>
                                        </p:tgtEl>
                                        <p:attrNameLst>
                                          <p:attrName>style.visibility</p:attrName>
                                        </p:attrNameLst>
                                      </p:cBhvr>
                                      <p:to>
                                        <p:strVal val="visible"/>
                                      </p:to>
                                    </p:set>
                                    <p:animEffect transition="in" filter="fade">
                                      <p:cBhvr>
                                        <p:cTn id="27" dur="500"/>
                                        <p:tgtEl>
                                          <p:spTgt spid="1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
                                            <p:txEl>
                                              <p:pRg st="5" end="5"/>
                                            </p:txEl>
                                          </p:spTgt>
                                        </p:tgtEl>
                                        <p:attrNameLst>
                                          <p:attrName>style.visibility</p:attrName>
                                        </p:attrNameLst>
                                      </p:cBhvr>
                                      <p:to>
                                        <p:strVal val="visible"/>
                                      </p:to>
                                    </p:set>
                                    <p:animEffect transition="in" filter="fade">
                                      <p:cBhvr>
                                        <p:cTn id="32" dur="500"/>
                                        <p:tgtEl>
                                          <p:spTgt spid="1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
                                            <p:txEl>
                                              <p:pRg st="6" end="6"/>
                                            </p:txEl>
                                          </p:spTgt>
                                        </p:tgtEl>
                                        <p:attrNameLst>
                                          <p:attrName>style.visibility</p:attrName>
                                        </p:attrNameLst>
                                      </p:cBhvr>
                                      <p:to>
                                        <p:strVal val="visible"/>
                                      </p:to>
                                    </p:set>
                                    <p:animEffect transition="in" filter="fade">
                                      <p:cBhvr>
                                        <p:cTn id="37" dur="500"/>
                                        <p:tgtEl>
                                          <p:spTgt spid="1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508" name="Shape 508"/>
          <p:cNvGrpSpPr/>
          <p:nvPr/>
        </p:nvGrpSpPr>
        <p:grpSpPr>
          <a:xfrm>
            <a:off x="0" y="533400"/>
            <a:ext cx="9144000" cy="4038600"/>
            <a:chOff x="0" y="1066800"/>
            <a:chExt cx="9144000" cy="4038600"/>
          </a:xfrm>
        </p:grpSpPr>
        <p:sp>
          <p:nvSpPr>
            <p:cNvPr id="509" name="Shape 509"/>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510" name="Shape 510"/>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511" name="Shape 511"/>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512" name="Shape 512"/>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513" name="Shape 513"/>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514" name="Shape 514"/>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Agenda </a:t>
            </a:r>
            <a:r>
              <a:rPr lang="en-US" sz="3300" b="0" i="0" u="none" strike="noStrike" cap="none" baseline="0">
                <a:solidFill>
                  <a:srgbClr val="3F3F3F"/>
                </a:solidFill>
                <a:latin typeface="Calibri"/>
                <a:ea typeface="Calibri"/>
                <a:cs typeface="Calibri"/>
                <a:sym typeface="Calibri"/>
              </a:rPr>
              <a:t>&gt; 3</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sp>
        <p:nvSpPr>
          <p:cNvPr id="515" name="Shape 515"/>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Introduction</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Choosing a CT Platform for </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Grades 6-8</a:t>
            </a:r>
          </a:p>
          <a:p>
            <a:pPr marL="514350" marR="0" lvl="0" indent="-514350" algn="l" rtl="0">
              <a:spcBef>
                <a:spcPts val="0"/>
              </a:spcBef>
              <a:spcAft>
                <a:spcPts val="0"/>
              </a:spcAft>
              <a:buClr>
                <a:schemeClr val="lt1"/>
              </a:buClr>
              <a:buSzPct val="100000"/>
              <a:buFont typeface="Calibri"/>
              <a:buAutoNum type="arabicPeriod"/>
            </a:pPr>
            <a:r>
              <a:rPr lang="en-US" sz="2800" b="1" i="0" u="none" strike="noStrike" cap="none" baseline="0">
                <a:solidFill>
                  <a:schemeClr val="lt1"/>
                </a:solidFill>
                <a:latin typeface="Calibri"/>
                <a:ea typeface="Calibri"/>
                <a:cs typeface="Calibri"/>
                <a:sym typeface="Calibri"/>
              </a:rPr>
              <a:t>Theoretically Grounded GBL</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Learning Principles &amp;</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Tooling Design Tactics</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Research Results &amp; Methodology</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516" name="Shape 516"/>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517" name="Shape 517"/>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518" name="Shape 518"/>
          <p:cNvSpPr txBox="1"/>
          <p:nvPr/>
        </p:nvSpPr>
        <p:spPr>
          <a:xfrm>
            <a:off x="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Game players inhabit that wonderland space where the frame of the game intersects the frame of the real world. Game designers have the supreme pleasure of creating their own rabbit holes, hoping players find their way down inside, in order to create their own meanings. Game designers are the architects, the meaning-makers, the storytellers that make the play of wonderland possible.</a:t>
            </a:r>
            <a:r>
              <a:rPr lang="en-US" sz="1000" b="0" i="1" u="none" strike="noStrike" cap="none" baseline="0" dirty="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dirty="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a:solidFill>
                  <a:srgbClr val="3F3F3F"/>
                </a:solidFill>
                <a:latin typeface="Calibri"/>
                <a:ea typeface="Calibri"/>
                <a:cs typeface="Calibri"/>
                <a:sym typeface="Calibri"/>
              </a:rPr>
              <a:t>[</a:t>
            </a:r>
            <a:r>
              <a:rPr lang="en-US" sz="1800" b="0" i="0" u="none" strike="noStrike" cap="none" baseline="0" dirty="0" err="1">
                <a:solidFill>
                  <a:srgbClr val="3F3F3F"/>
                </a:solidFill>
                <a:latin typeface="Calibri"/>
                <a:ea typeface="Calibri"/>
                <a:cs typeface="Calibri"/>
                <a:sym typeface="Calibri"/>
              </a:rPr>
              <a:t>Salen</a:t>
            </a:r>
            <a:r>
              <a:rPr lang="en-US" sz="1800" b="0" i="0" u="none" strike="noStrike" cap="none" baseline="0" dirty="0">
                <a:solidFill>
                  <a:srgbClr val="3F3F3F"/>
                </a:solidFill>
                <a:latin typeface="Calibri"/>
                <a:ea typeface="Calibri"/>
                <a:cs typeface="Calibri"/>
                <a:sym typeface="Calibri"/>
              </a:rPr>
              <a:t> &amp; Zimmerman]</a:t>
            </a:r>
          </a:p>
          <a:p>
            <a:pPr marL="0" marR="0" lvl="0" indent="0" algn="ctr" rtl="0">
              <a:spcBef>
                <a:spcPts val="0"/>
              </a:spcBef>
              <a:spcAft>
                <a:spcPts val="0"/>
              </a:spcAft>
              <a:buClr>
                <a:srgbClr val="000000"/>
              </a:buClr>
              <a:buSzPct val="25000"/>
              <a:buFont typeface="Times New Roman"/>
              <a:buNone/>
            </a:pPr>
            <a:r>
              <a:rPr lang="en-US" sz="1800" b="0" i="0" u="sng" strike="noStrike" cap="none" baseline="0" dirty="0">
                <a:solidFill>
                  <a:srgbClr val="3F3F3F"/>
                </a:solidFill>
                <a:latin typeface="Calibri"/>
                <a:ea typeface="Calibri"/>
                <a:cs typeface="Calibri"/>
                <a:sym typeface="Calibri"/>
              </a:rPr>
              <a:t>Rules of Play: Game Design Fundamentals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0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Shape 523"/>
          <p:cNvGrpSpPr/>
          <p:nvPr/>
        </p:nvGrpSpPr>
        <p:grpSpPr>
          <a:xfrm>
            <a:off x="0" y="533400"/>
            <a:ext cx="9144000" cy="4038600"/>
            <a:chOff x="0" y="1066800"/>
            <a:chExt cx="9144000" cy="4038600"/>
          </a:xfrm>
        </p:grpSpPr>
        <p:sp>
          <p:nvSpPr>
            <p:cNvPr id="524" name="Shape 524"/>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525" name="Shape 525"/>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526" name="Shape 526"/>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527" name="Shape 527"/>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528" name="Shape 528"/>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529" name="Shape 529"/>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GBL </a:t>
            </a:r>
            <a:r>
              <a:rPr lang="en-US" sz="3300" b="0" i="0" u="none" strike="noStrike" cap="none" baseline="0">
                <a:solidFill>
                  <a:srgbClr val="3F3F3F"/>
                </a:solidFill>
                <a:latin typeface="Calibri"/>
                <a:ea typeface="Calibri"/>
                <a:cs typeface="Calibri"/>
                <a:sym typeface="Calibri"/>
              </a:rPr>
              <a:t>&gt; SAGE Concept Map</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530" name="Shape 530"/>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531" name="Shape 531"/>
          <p:cNvSpPr txBox="1"/>
          <p:nvPr/>
        </p:nvSpPr>
        <p:spPr>
          <a:xfrm>
            <a:off x="0" y="5046582"/>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[I]t would appear that both novice-friendly IDEs and educational games alike leave something to be desired from the standpoint of sparking lifelong passions for programming. The gamification of programing environments like Alice or Scratch might be one solution.</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[Esper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On the nature of fires and how to spark them when you’re not there</a:t>
            </a:r>
          </a:p>
        </p:txBody>
      </p:sp>
      <p:pic>
        <p:nvPicPr>
          <p:cNvPr id="532" name="Shape 532"/>
          <p:cNvPicPr preferRelativeResize="0"/>
          <p:nvPr/>
        </p:nvPicPr>
        <p:blipFill rotWithShape="1">
          <a:blip r:embed="rId4">
            <a:alphaModFix/>
          </a:blip>
          <a:srcRect/>
          <a:stretch/>
        </p:blipFill>
        <p:spPr>
          <a:xfrm>
            <a:off x="838200" y="838200"/>
            <a:ext cx="7772893" cy="3474719"/>
          </a:xfrm>
          <a:prstGeom prst="rect">
            <a:avLst/>
          </a:prstGeom>
          <a:noFill/>
          <a:ln w="9525" cap="flat">
            <a:solidFill>
              <a:srgbClr val="7F7F7F"/>
            </a:solidFill>
            <a:prstDash val="solid"/>
            <a:round/>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gtEl>
                                        <p:attrNameLst>
                                          <p:attrName>style.visibility</p:attrName>
                                        </p:attrNameLst>
                                      </p:cBhvr>
                                      <p:to>
                                        <p:strVal val="visible"/>
                                      </p:to>
                                    </p:set>
                                    <p:animEffect transition="in" filter="fade">
                                      <p:cBhvr>
                                        <p:cTn id="7"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grpSp>
        <p:nvGrpSpPr>
          <p:cNvPr id="537" name="Shape 537"/>
          <p:cNvGrpSpPr/>
          <p:nvPr/>
        </p:nvGrpSpPr>
        <p:grpSpPr>
          <a:xfrm>
            <a:off x="0" y="533400"/>
            <a:ext cx="9144000" cy="4038600"/>
            <a:chOff x="0" y="1066800"/>
            <a:chExt cx="9144000" cy="4038600"/>
          </a:xfrm>
        </p:grpSpPr>
        <p:sp>
          <p:nvSpPr>
            <p:cNvPr id="538" name="Shape 53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539" name="Shape 53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540" name="Shape 54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541" name="Shape 54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542" name="Shape 54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543" name="Shape 54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Theory </a:t>
            </a:r>
            <a:r>
              <a:rPr lang="en-US" sz="3300" b="0" i="0" u="none" strike="noStrike" cap="none" baseline="0">
                <a:solidFill>
                  <a:srgbClr val="3F3F3F"/>
                </a:solidFill>
                <a:latin typeface="Calibri"/>
                <a:ea typeface="Calibri"/>
                <a:cs typeface="Calibri"/>
                <a:sym typeface="Calibri"/>
              </a:rPr>
              <a:t>&gt; Social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544" name="Shape 54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545" name="Shape 545"/>
          <p:cNvSpPr txBox="1"/>
          <p:nvPr/>
        </p:nvSpPr>
        <p:spPr>
          <a:xfrm>
            <a:off x="0" y="4970382"/>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Designing learning environments is not merely a matter of getting the curricular material right but is  crucially also a matter of getting the situated, emergent community structures and practices right.</a:t>
            </a:r>
          </a:p>
          <a:p>
            <a:pPr marL="0" marR="0" lvl="0" indent="0" algn="ctr" rtl="0">
              <a:spcBef>
                <a:spcPts val="0"/>
              </a:spcBef>
              <a:spcAft>
                <a:spcPts val="0"/>
              </a:spcAft>
              <a:buClr>
                <a:srgbClr val="000000"/>
              </a:buClr>
              <a:buFont typeface="Times New Roman"/>
              <a:buNone/>
            </a:pPr>
            <a:endParaRPr sz="1000" b="0" i="1" u="none" strike="noStrike" cap="none" baseline="0" dirty="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smtClean="0">
                <a:solidFill>
                  <a:srgbClr val="3F3F3F"/>
                </a:solidFill>
                <a:latin typeface="Calibri"/>
                <a:ea typeface="Calibri"/>
                <a:cs typeface="Calibri"/>
                <a:sym typeface="Calibri"/>
              </a:rPr>
              <a:t>[Steinkuehler] </a:t>
            </a:r>
            <a:endParaRPr lang="en-US" sz="1800" b="0" i="0" u="none" strike="noStrike" cap="none" baseline="0" dirty="0">
              <a:solidFill>
                <a:srgbClr val="3F3F3F"/>
              </a:solidFill>
              <a:latin typeface="Calibri"/>
              <a:ea typeface="Calibri"/>
              <a:cs typeface="Calibri"/>
              <a:sym typeface="Calibri"/>
            </a:endParaRPr>
          </a:p>
          <a:p>
            <a:pPr lvl="0" algn="ctr">
              <a:buClr>
                <a:srgbClr val="000000"/>
              </a:buClr>
              <a:buSzPct val="25000"/>
            </a:pPr>
            <a:r>
              <a:rPr lang="en-US" sz="1800" u="sng" dirty="0">
                <a:solidFill>
                  <a:srgbClr val="3F3F3F"/>
                </a:solidFill>
                <a:latin typeface="Calibri"/>
                <a:ea typeface="Calibri"/>
                <a:cs typeface="Calibri"/>
                <a:sym typeface="Calibri"/>
              </a:rPr>
              <a:t>Learning in massively multiplayer online games</a:t>
            </a:r>
            <a:endParaRPr lang="en-US" sz="1800" b="0" i="0" u="sng" strike="noStrike" cap="none" baseline="0" dirty="0">
              <a:solidFill>
                <a:srgbClr val="3F3F3F"/>
              </a:solidFill>
              <a:latin typeface="Calibri"/>
              <a:ea typeface="Calibri"/>
              <a:cs typeface="Calibri"/>
              <a:sym typeface="Calibri"/>
            </a:endParaRPr>
          </a:p>
        </p:txBody>
      </p:sp>
      <p:grpSp>
        <p:nvGrpSpPr>
          <p:cNvPr id="546" name="Shape 546"/>
          <p:cNvGrpSpPr/>
          <p:nvPr/>
        </p:nvGrpSpPr>
        <p:grpSpPr>
          <a:xfrm>
            <a:off x="238125" y="761999"/>
            <a:ext cx="7621560" cy="1905000"/>
            <a:chOff x="238125" y="761999"/>
            <a:chExt cx="7621560" cy="1905000"/>
          </a:xfrm>
        </p:grpSpPr>
        <p:pic>
          <p:nvPicPr>
            <p:cNvPr id="547" name="Shape 547"/>
            <p:cNvPicPr preferRelativeResize="0"/>
            <p:nvPr/>
          </p:nvPicPr>
          <p:blipFill rotWithShape="1">
            <a:blip r:embed="rId4">
              <a:alphaModFix/>
            </a:blip>
            <a:srcRect/>
            <a:stretch/>
          </p:blipFill>
          <p:spPr>
            <a:xfrm>
              <a:off x="238125" y="762000"/>
              <a:ext cx="4371974" cy="1904999"/>
            </a:xfrm>
            <a:prstGeom prst="rect">
              <a:avLst/>
            </a:prstGeom>
            <a:noFill/>
            <a:ln w="9525" cap="flat">
              <a:solidFill>
                <a:srgbClr val="7F7F7F"/>
              </a:solidFill>
              <a:prstDash val="solid"/>
              <a:miter/>
              <a:headEnd type="none" w="med" len="med"/>
              <a:tailEnd type="none" w="med" len="med"/>
            </a:ln>
          </p:spPr>
        </p:pic>
        <p:sp>
          <p:nvSpPr>
            <p:cNvPr id="548" name="Shape 548"/>
            <p:cNvSpPr/>
            <p:nvPr/>
          </p:nvSpPr>
          <p:spPr>
            <a:xfrm>
              <a:off x="4648200" y="761999"/>
              <a:ext cx="3211485"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Gameflow &amp; Learning</a:t>
              </a:r>
            </a:p>
          </p:txBody>
        </p:sp>
      </p:grpSp>
      <p:grpSp>
        <p:nvGrpSpPr>
          <p:cNvPr id="549" name="Shape 549"/>
          <p:cNvGrpSpPr/>
          <p:nvPr/>
        </p:nvGrpSpPr>
        <p:grpSpPr>
          <a:xfrm>
            <a:off x="979515" y="2009775"/>
            <a:ext cx="7539222" cy="2286000"/>
            <a:chOff x="979515" y="2009775"/>
            <a:chExt cx="7539222" cy="2286000"/>
          </a:xfrm>
        </p:grpSpPr>
        <p:pic>
          <p:nvPicPr>
            <p:cNvPr id="550" name="Shape 550"/>
            <p:cNvPicPr preferRelativeResize="0"/>
            <p:nvPr/>
          </p:nvPicPr>
          <p:blipFill rotWithShape="1">
            <a:blip r:embed="rId5">
              <a:alphaModFix/>
            </a:blip>
            <a:srcRect/>
            <a:stretch/>
          </p:blipFill>
          <p:spPr>
            <a:xfrm>
              <a:off x="3657600" y="2009775"/>
              <a:ext cx="4861137" cy="2286000"/>
            </a:xfrm>
            <a:prstGeom prst="rect">
              <a:avLst/>
            </a:prstGeom>
            <a:noFill/>
            <a:ln w="9525" cap="flat">
              <a:solidFill>
                <a:srgbClr val="7F7F7F"/>
              </a:solidFill>
              <a:prstDash val="solid"/>
              <a:miter/>
              <a:headEnd type="none" w="med" len="med"/>
              <a:tailEnd type="none" w="med" len="med"/>
            </a:ln>
          </p:spPr>
        </p:pic>
        <p:sp>
          <p:nvSpPr>
            <p:cNvPr id="551" name="Shape 551"/>
            <p:cNvSpPr/>
            <p:nvPr/>
          </p:nvSpPr>
          <p:spPr>
            <a:xfrm>
              <a:off x="979515" y="3195934"/>
              <a:ext cx="2754284" cy="830996"/>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Social Gameflow &amp; Learning</a:t>
              </a:r>
            </a:p>
          </p:txBody>
        </p:sp>
      </p:grpSp>
      <p:sp>
        <p:nvSpPr>
          <p:cNvPr id="552" name="Shape 552"/>
          <p:cNvSpPr txBox="1"/>
          <p:nvPr/>
        </p:nvSpPr>
        <p:spPr>
          <a:xfrm>
            <a:off x="0" y="838200"/>
            <a:ext cx="904688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Computer Supported Collaborative Learning (CSCL)</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Cooperation: individuals learn and then assemble</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Collaboration: learning occurs socially during knowledge construction</a:t>
            </a:r>
          </a:p>
          <a:p>
            <a:pPr marL="0" marR="0" lvl="0" indent="0" algn="l" rtl="0">
              <a:spcBef>
                <a:spcPts val="0"/>
              </a:spcBef>
              <a:buSzPct val="25000"/>
              <a:buNone/>
            </a:pPr>
            <a:r>
              <a:rPr lang="en-US" sz="2400" b="1" i="0" u="none" strike="noStrike" cap="none" baseline="0" dirty="0">
                <a:solidFill>
                  <a:schemeClr val="lt1"/>
                </a:solidFill>
                <a:latin typeface="Calibri"/>
                <a:ea typeface="Calibri"/>
                <a:cs typeface="Calibri"/>
                <a:sym typeface="Calibri"/>
              </a:rPr>
              <a:t>Adaptive media which prompts, analyzes, &amp; selectively responds</a:t>
            </a:r>
          </a:p>
        </p:txBody>
      </p:sp>
      <p:sp>
        <p:nvSpPr>
          <p:cNvPr id="553" name="Shape 553"/>
          <p:cNvSpPr txBox="1"/>
          <p:nvPr/>
        </p:nvSpPr>
        <p:spPr>
          <a:xfrm>
            <a:off x="0" y="2697540"/>
            <a:ext cx="904688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Cognitive Apprenticeship</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Bring cognitive processes into the open for observation and practice</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Illustrate power of particular techniques applied in diverse settings</a:t>
            </a:r>
          </a:p>
          <a:p>
            <a:pPr marL="0" marR="0" lvl="0" indent="0" algn="l" rtl="0">
              <a:spcBef>
                <a:spcPts val="0"/>
              </a:spcBef>
              <a:buSzPct val="25000"/>
              <a:buNone/>
            </a:pPr>
            <a:r>
              <a:rPr lang="en-US" sz="2400" b="1" i="0" u="none" strike="noStrike" cap="none" baseline="0" dirty="0">
                <a:solidFill>
                  <a:schemeClr val="lt1"/>
                </a:solidFill>
                <a:latin typeface="Calibri"/>
                <a:ea typeface="Calibri"/>
                <a:cs typeface="Calibri"/>
                <a:sym typeface="Calibri"/>
              </a:rPr>
              <a:t>Task complexity increased adaptively to integrate component skills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46"/>
                                        </p:tgtEl>
                                      </p:cBhvr>
                                    </p:animEffect>
                                    <p:set>
                                      <p:cBhvr>
                                        <p:cTn id="7" dur="1" fill="hold">
                                          <p:stCondLst>
                                            <p:cond delay="500"/>
                                          </p:stCondLst>
                                        </p:cTn>
                                        <p:tgtEl>
                                          <p:spTgt spid="54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49"/>
                                        </p:tgtEl>
                                      </p:cBhvr>
                                    </p:animEffect>
                                    <p:set>
                                      <p:cBhvr>
                                        <p:cTn id="10" dur="1" fill="hold">
                                          <p:stCondLst>
                                            <p:cond delay="500"/>
                                          </p:stCondLst>
                                        </p:cTn>
                                        <p:tgtEl>
                                          <p:spTgt spid="549"/>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animEffect transition="in" filter="fade">
                                      <p:cBhvr>
                                        <p:cTn id="13" dur="500"/>
                                        <p:tgtEl>
                                          <p:spTgt spid="5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53"/>
                                        </p:tgtEl>
                                        <p:attrNameLst>
                                          <p:attrName>style.visibility</p:attrName>
                                        </p:attrNameLst>
                                      </p:cBhvr>
                                      <p:to>
                                        <p:strVal val="visible"/>
                                      </p:to>
                                    </p:set>
                                    <p:animEffect transition="in" filter="fade">
                                      <p:cBhvr>
                                        <p:cTn id="18" dur="500"/>
                                        <p:tgtEl>
                                          <p:spTgt spid="5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45"/>
                                        </p:tgtEl>
                                        <p:attrNameLst>
                                          <p:attrName>style.visibility</p:attrName>
                                        </p:attrNameLst>
                                      </p:cBhvr>
                                      <p:to>
                                        <p:strVal val="visible"/>
                                      </p:to>
                                    </p:set>
                                    <p:animEffect transition="in" filter="fade">
                                      <p:cBhvr>
                                        <p:cTn id="23" dur="10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Shape 558"/>
          <p:cNvGrpSpPr/>
          <p:nvPr/>
        </p:nvGrpSpPr>
        <p:grpSpPr>
          <a:xfrm>
            <a:off x="0" y="533400"/>
            <a:ext cx="9144000" cy="4038600"/>
            <a:chOff x="0" y="1066800"/>
            <a:chExt cx="9144000" cy="4038600"/>
          </a:xfrm>
        </p:grpSpPr>
        <p:sp>
          <p:nvSpPr>
            <p:cNvPr id="559" name="Shape 559"/>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560" name="Shape 560"/>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561" name="Shape 561"/>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562" name="Shape 562"/>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563" name="Shape 563"/>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564" name="Shape 564"/>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Theory </a:t>
            </a:r>
            <a:r>
              <a:rPr lang="en-US" sz="3300" b="0" i="0" u="none" strike="noStrike" cap="none" baseline="0">
                <a:solidFill>
                  <a:srgbClr val="3F3F3F"/>
                </a:solidFill>
                <a:latin typeface="Calibri"/>
                <a:ea typeface="Calibri"/>
                <a:cs typeface="Calibri"/>
                <a:sym typeface="Calibri"/>
              </a:rPr>
              <a:t>&gt; Addictive</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565" name="Shape 565"/>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566" name="Shape 566"/>
          <p:cNvSpPr txBox="1"/>
          <p:nvPr/>
        </p:nvSpPr>
        <p:spPr>
          <a:xfrm>
            <a:off x="0" y="4970382"/>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Suffice it to say that the use of term "addiction," when used by professionals in the game industry, does not describe medically pathological behavior. Instead, it refers to engaged and repeated play, to players that enjoy a game and therefore play it more than one time.</a:t>
            </a:r>
          </a:p>
          <a:p>
            <a:pPr marL="0" marR="0" lvl="0" indent="0" algn="ctr" rtl="0">
              <a:spcBef>
                <a:spcPts val="0"/>
              </a:spcBef>
              <a:spcAft>
                <a:spcPts val="0"/>
              </a:spcAft>
              <a:buClr>
                <a:srgbClr val="000000"/>
              </a:buClr>
              <a:buFont typeface="Times New Roman"/>
              <a:buNone/>
            </a:pPr>
            <a:endParaRPr sz="1000" b="0" i="1" u="none" strike="noStrike" cap="none" baseline="0" dirty="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a:solidFill>
                  <a:srgbClr val="3F3F3F"/>
                </a:solidFill>
                <a:latin typeface="Calibri"/>
                <a:ea typeface="Calibri"/>
                <a:cs typeface="Calibri"/>
                <a:sym typeface="Calibri"/>
              </a:rPr>
              <a:t>[</a:t>
            </a:r>
            <a:r>
              <a:rPr lang="en-US" sz="1800" b="0" i="0" u="none" strike="noStrike" cap="none" baseline="0" dirty="0" err="1">
                <a:solidFill>
                  <a:srgbClr val="3F3F3F"/>
                </a:solidFill>
                <a:latin typeface="Calibri"/>
                <a:ea typeface="Calibri"/>
                <a:cs typeface="Calibri"/>
                <a:sym typeface="Calibri"/>
              </a:rPr>
              <a:t>Salen</a:t>
            </a:r>
            <a:r>
              <a:rPr lang="en-US" sz="1800" b="0" i="0" u="none" strike="noStrike" cap="none" baseline="0" dirty="0">
                <a:solidFill>
                  <a:srgbClr val="3F3F3F"/>
                </a:solidFill>
                <a:latin typeface="Calibri"/>
                <a:ea typeface="Calibri"/>
                <a:cs typeface="Calibri"/>
                <a:sym typeface="Calibri"/>
              </a:rPr>
              <a:t> &amp; Zimmerman]</a:t>
            </a:r>
          </a:p>
          <a:p>
            <a:pPr marL="0" marR="0" lvl="0" indent="0" algn="ctr" rtl="0">
              <a:spcBef>
                <a:spcPts val="0"/>
              </a:spcBef>
              <a:spcAft>
                <a:spcPts val="0"/>
              </a:spcAft>
              <a:buClr>
                <a:srgbClr val="000000"/>
              </a:buClr>
              <a:buSzPct val="25000"/>
              <a:buFont typeface="Times New Roman"/>
              <a:buNone/>
            </a:pPr>
            <a:r>
              <a:rPr lang="en-US" sz="1800" b="0" i="0" u="sng" strike="noStrike" cap="none" baseline="0" dirty="0">
                <a:solidFill>
                  <a:srgbClr val="3F3F3F"/>
                </a:solidFill>
                <a:latin typeface="Calibri"/>
                <a:ea typeface="Calibri"/>
                <a:cs typeface="Calibri"/>
                <a:sym typeface="Calibri"/>
              </a:rPr>
              <a:t>Rules of Play: Game Design Fundamentals</a:t>
            </a:r>
          </a:p>
        </p:txBody>
      </p:sp>
      <p:grpSp>
        <p:nvGrpSpPr>
          <p:cNvPr id="567" name="Shape 567"/>
          <p:cNvGrpSpPr/>
          <p:nvPr/>
        </p:nvGrpSpPr>
        <p:grpSpPr>
          <a:xfrm>
            <a:off x="97120" y="838200"/>
            <a:ext cx="9046880" cy="3480826"/>
            <a:chOff x="0" y="838200"/>
            <a:chExt cx="9046880" cy="3480826"/>
          </a:xfrm>
        </p:grpSpPr>
        <p:sp>
          <p:nvSpPr>
            <p:cNvPr id="568" name="Shape 568"/>
            <p:cNvSpPr txBox="1"/>
            <p:nvPr/>
          </p:nvSpPr>
          <p:spPr>
            <a:xfrm>
              <a:off x="0" y="838200"/>
              <a:ext cx="9046880" cy="34163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Flow</a:t>
              </a:r>
            </a:p>
            <a:p>
              <a:pPr marL="0" marR="0" lvl="0" indent="0" algn="l" rtl="0">
                <a:spcBef>
                  <a:spcPts val="0"/>
                </a:spcBef>
                <a:buSzPct val="25000"/>
                <a:buNone/>
              </a:pPr>
              <a:r>
                <a:rPr lang="en-US" sz="2400" b="0" i="1" u="none" strike="noStrike" cap="none" baseline="0">
                  <a:solidFill>
                    <a:schemeClr val="lt1"/>
                  </a:solidFill>
                  <a:latin typeface="Calibri"/>
                  <a:ea typeface="Calibri"/>
                  <a:cs typeface="Calibri"/>
                  <a:sym typeface="Calibri"/>
                </a:rPr>
                <a:t>(a) a clear sense of what has to be done moment by moment; (b) immediate feedback as to how well one is doing; (c) an intense concentration of attention; (d) a balance between opportunities for action (challenges) and capacity to act (skills); (e) exclusion of irrelevant content from consciousness; (f) a sense of control over the activity; (g) a distortion of sense of time – usually hours pass by in minutes; and (h) a feeling that the activity is intrinsically rewarding, or worth doing for its own sake  					</a:t>
              </a:r>
            </a:p>
          </p:txBody>
        </p:sp>
        <p:sp>
          <p:nvSpPr>
            <p:cNvPr id="569" name="Shape 569"/>
            <p:cNvSpPr txBox="1"/>
            <p:nvPr/>
          </p:nvSpPr>
          <p:spPr>
            <a:xfrm>
              <a:off x="5791200" y="3918916"/>
              <a:ext cx="21335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[Csikszentmihalyi]</a:t>
              </a:r>
            </a:p>
          </p:txBody>
        </p:sp>
      </p:grpSp>
      <p:sp>
        <p:nvSpPr>
          <p:cNvPr id="570" name="Shape 570"/>
          <p:cNvSpPr txBox="1"/>
          <p:nvPr/>
        </p:nvSpPr>
        <p:spPr>
          <a:xfrm>
            <a:off x="97120" y="6858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Interest</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a psychological state; predisposition to reengage particular disciplinary content over time</a:t>
            </a:r>
          </a:p>
        </p:txBody>
      </p:sp>
      <p:sp>
        <p:nvSpPr>
          <p:cNvPr id="571" name="Shape 571"/>
          <p:cNvSpPr txBox="1"/>
          <p:nvPr/>
        </p:nvSpPr>
        <p:spPr>
          <a:xfrm>
            <a:off x="97120" y="1923871"/>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Motivation</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a complex blend of environment, cognition, affect; interest is motivating, but motivating is not always of interest</a:t>
            </a:r>
          </a:p>
        </p:txBody>
      </p:sp>
      <p:sp>
        <p:nvSpPr>
          <p:cNvPr id="572" name="Shape 572"/>
          <p:cNvSpPr txBox="1"/>
          <p:nvPr/>
        </p:nvSpPr>
        <p:spPr>
          <a:xfrm>
            <a:off x="97120" y="3143071"/>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Engagement</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a learner’s connection to the environment; initiation of action, effort, and persistence in academic tasks; active involvement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500"/>
                                        <p:tgtEl>
                                          <p:spTgt spid="5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67"/>
                                        </p:tgtEl>
                                      </p:cBhvr>
                                    </p:animEffect>
                                    <p:set>
                                      <p:cBhvr>
                                        <p:cTn id="17" dur="1" fill="hold">
                                          <p:stCondLst>
                                            <p:cond delay="500"/>
                                          </p:stCondLst>
                                        </p:cTn>
                                        <p:tgtEl>
                                          <p:spTgt spid="56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70"/>
                                        </p:tgtEl>
                                        <p:attrNameLst>
                                          <p:attrName>style.visibility</p:attrName>
                                        </p:attrNameLst>
                                      </p:cBhvr>
                                      <p:to>
                                        <p:strVal val="visible"/>
                                      </p:to>
                                    </p:set>
                                    <p:animEffect transition="in" filter="fade">
                                      <p:cBhvr>
                                        <p:cTn id="20" dur="500"/>
                                        <p:tgtEl>
                                          <p:spTgt spid="57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71"/>
                                        </p:tgtEl>
                                        <p:attrNameLst>
                                          <p:attrName>style.visibility</p:attrName>
                                        </p:attrNameLst>
                                      </p:cBhvr>
                                      <p:to>
                                        <p:strVal val="visible"/>
                                      </p:to>
                                    </p:set>
                                    <p:animEffect transition="in" filter="fade">
                                      <p:cBhvr>
                                        <p:cTn id="25" dur="500"/>
                                        <p:tgtEl>
                                          <p:spTgt spid="5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72"/>
                                        </p:tgtEl>
                                        <p:attrNameLst>
                                          <p:attrName>style.visibility</p:attrName>
                                        </p:attrNameLst>
                                      </p:cBhvr>
                                      <p:to>
                                        <p:strVal val="visible"/>
                                      </p:to>
                                    </p:set>
                                    <p:animEffect transition="in" filter="fade">
                                      <p:cBhvr>
                                        <p:cTn id="30" dur="5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pSp>
        <p:nvGrpSpPr>
          <p:cNvPr id="577" name="Shape 577"/>
          <p:cNvGrpSpPr/>
          <p:nvPr/>
        </p:nvGrpSpPr>
        <p:grpSpPr>
          <a:xfrm>
            <a:off x="0" y="533400"/>
            <a:ext cx="9144000" cy="4038600"/>
            <a:chOff x="0" y="1066800"/>
            <a:chExt cx="9144000" cy="4038600"/>
          </a:xfrm>
        </p:grpSpPr>
        <p:sp>
          <p:nvSpPr>
            <p:cNvPr id="578" name="Shape 57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579" name="Shape 57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580" name="Shape 58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581" name="Shape 58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582" name="Shape 58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583" name="Shape 58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Theory </a:t>
            </a:r>
            <a:r>
              <a:rPr lang="en-US" sz="3300" b="0" i="0" u="none" strike="noStrike" cap="none" baseline="0">
                <a:solidFill>
                  <a:srgbClr val="3F3F3F"/>
                </a:solidFill>
                <a:latin typeface="Calibri"/>
                <a:ea typeface="Calibri"/>
                <a:cs typeface="Calibri"/>
                <a:sym typeface="Calibri"/>
              </a:rPr>
              <a:t>&gt; Gameful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584" name="Shape 58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585" name="Shape 585"/>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In contrast to a passive, subject-oriented curriculum, a Story-Centered Curriculum (SCC) can be viewed as a carefully designed apprenticeship-style learning experience in which the student encounters a planned sequence of real-world situations constructed to motivate the development and application of knowledge and skills in an integrated fashion.</a:t>
            </a:r>
          </a:p>
          <a:p>
            <a:pPr marL="0" marR="0" lvl="0" indent="0" algn="ctr" rtl="0">
              <a:spcBef>
                <a:spcPts val="0"/>
              </a:spcBef>
              <a:spcAft>
                <a:spcPts val="0"/>
              </a:spcAft>
              <a:buClr>
                <a:srgbClr val="000000"/>
              </a:buClr>
              <a:buFont typeface="Times New Roman"/>
              <a:buNone/>
            </a:pPr>
            <a:endParaRPr sz="1000" b="0" i="1" u="none" strike="noStrike" cap="none" baseline="0" dirty="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a:solidFill>
                  <a:srgbClr val="3F3F3F"/>
                </a:solidFill>
                <a:latin typeface="Calibri"/>
                <a:ea typeface="Calibri"/>
                <a:cs typeface="Calibri"/>
                <a:sym typeface="Calibri"/>
              </a:rPr>
              <a:t>[Roger Schank]</a:t>
            </a:r>
          </a:p>
          <a:p>
            <a:pPr marL="0" marR="0" lvl="0" indent="0" algn="ctr" rtl="0">
              <a:spcBef>
                <a:spcPts val="0"/>
              </a:spcBef>
              <a:spcAft>
                <a:spcPts val="0"/>
              </a:spcAft>
              <a:buClr>
                <a:srgbClr val="000000"/>
              </a:buClr>
              <a:buSzPct val="25000"/>
              <a:buFont typeface="Times New Roman"/>
              <a:buNone/>
            </a:pPr>
            <a:r>
              <a:rPr lang="en-US" sz="1800" b="0" i="0" u="sng" strike="noStrike" cap="none" baseline="0" dirty="0">
                <a:solidFill>
                  <a:srgbClr val="3F3F3F"/>
                </a:solidFill>
                <a:latin typeface="Calibri"/>
                <a:ea typeface="Calibri"/>
                <a:cs typeface="Calibri"/>
                <a:sym typeface="Calibri"/>
              </a:rPr>
              <a:t>Teaching Minds: How Cognitive Science Can Save Our Schools</a:t>
            </a:r>
          </a:p>
        </p:txBody>
      </p:sp>
      <p:grpSp>
        <p:nvGrpSpPr>
          <p:cNvPr id="586" name="Shape 586"/>
          <p:cNvGrpSpPr/>
          <p:nvPr/>
        </p:nvGrpSpPr>
        <p:grpSpPr>
          <a:xfrm>
            <a:off x="990600" y="1219200"/>
            <a:ext cx="6800849" cy="2428875"/>
            <a:chOff x="990600" y="1219200"/>
            <a:chExt cx="6800849" cy="2428875"/>
          </a:xfrm>
        </p:grpSpPr>
        <p:pic>
          <p:nvPicPr>
            <p:cNvPr id="587" name="Shape 587"/>
            <p:cNvPicPr preferRelativeResize="0"/>
            <p:nvPr/>
          </p:nvPicPr>
          <p:blipFill rotWithShape="1">
            <a:blip r:embed="rId4">
              <a:alphaModFix/>
            </a:blip>
            <a:srcRect/>
            <a:stretch/>
          </p:blipFill>
          <p:spPr>
            <a:xfrm>
              <a:off x="6248400" y="1219200"/>
              <a:ext cx="1543049" cy="2428875"/>
            </a:xfrm>
            <a:prstGeom prst="rect">
              <a:avLst/>
            </a:prstGeom>
            <a:noFill/>
            <a:ln w="9525" cap="flat">
              <a:solidFill>
                <a:srgbClr val="7F7F7F"/>
              </a:solidFill>
              <a:prstDash val="solid"/>
              <a:miter/>
              <a:headEnd type="none" w="med" len="med"/>
              <a:tailEnd type="none" w="med" len="med"/>
            </a:ln>
          </p:spPr>
        </p:pic>
        <p:sp>
          <p:nvSpPr>
            <p:cNvPr id="588" name="Shape 588"/>
            <p:cNvSpPr txBox="1"/>
            <p:nvPr/>
          </p:nvSpPr>
          <p:spPr>
            <a:xfrm>
              <a:off x="990600" y="1873150"/>
              <a:ext cx="495300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Gameful</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goal-oriented, curiosity-driven, failure-fearless, optimistic, and fun </a:t>
              </a:r>
            </a:p>
          </p:txBody>
        </p:sp>
      </p:grpSp>
      <p:sp>
        <p:nvSpPr>
          <p:cNvPr id="589" name="Shape 589"/>
          <p:cNvSpPr txBox="1"/>
          <p:nvPr/>
        </p:nvSpPr>
        <p:spPr>
          <a:xfrm>
            <a:off x="0" y="6858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Learning in Activity</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a group, classroom, community, or individual working with authentic objects and technological activity systems</a:t>
            </a:r>
          </a:p>
        </p:txBody>
      </p:sp>
      <p:sp>
        <p:nvSpPr>
          <p:cNvPr id="590" name="Shape 590"/>
          <p:cNvSpPr txBox="1"/>
          <p:nvPr/>
        </p:nvSpPr>
        <p:spPr>
          <a:xfrm>
            <a:off x="0" y="19812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Embodiment</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guide learners from immersive action to structured reflection; make unconscious, tacit, contextual knowledge explicit</a:t>
            </a:r>
          </a:p>
        </p:txBody>
      </p:sp>
      <p:sp>
        <p:nvSpPr>
          <p:cNvPr id="591" name="Shape 591"/>
          <p:cNvSpPr txBox="1"/>
          <p:nvPr/>
        </p:nvSpPr>
        <p:spPr>
          <a:xfrm>
            <a:off x="0" y="3200400"/>
            <a:ext cx="9046880"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dirty="0">
                <a:solidFill>
                  <a:schemeClr val="lt1"/>
                </a:solidFill>
                <a:latin typeface="Calibri"/>
                <a:ea typeface="Calibri"/>
                <a:cs typeface="Calibri"/>
                <a:sym typeface="Calibri"/>
              </a:rPr>
              <a:t>Scaffolding</a:t>
            </a:r>
          </a:p>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learners leverage the help of more knowledgeable agents to support problem-solving &amp; can perform more complex tasks to fuel learning</a:t>
            </a:r>
          </a:p>
        </p:txBody>
      </p:sp>
      <p:grpSp>
        <p:nvGrpSpPr>
          <p:cNvPr id="592" name="Shape 592"/>
          <p:cNvGrpSpPr/>
          <p:nvPr/>
        </p:nvGrpSpPr>
        <p:grpSpPr>
          <a:xfrm>
            <a:off x="710041" y="1160145"/>
            <a:ext cx="7443358" cy="2769230"/>
            <a:chOff x="710041" y="1160145"/>
            <a:chExt cx="7443358" cy="2769230"/>
          </a:xfrm>
        </p:grpSpPr>
        <p:pic>
          <p:nvPicPr>
            <p:cNvPr id="593" name="Shape 593"/>
            <p:cNvPicPr preferRelativeResize="0"/>
            <p:nvPr/>
          </p:nvPicPr>
          <p:blipFill rotWithShape="1">
            <a:blip r:embed="rId5">
              <a:alphaModFix/>
            </a:blip>
            <a:srcRect/>
            <a:stretch/>
          </p:blipFill>
          <p:spPr>
            <a:xfrm>
              <a:off x="710041" y="1160145"/>
              <a:ext cx="5081158" cy="2769230"/>
            </a:xfrm>
            <a:prstGeom prst="rect">
              <a:avLst/>
            </a:prstGeom>
            <a:noFill/>
            <a:ln w="9525" cap="flat">
              <a:solidFill>
                <a:srgbClr val="7F7F7F"/>
              </a:solidFill>
              <a:prstDash val="solid"/>
              <a:round/>
              <a:headEnd type="none" w="med" len="med"/>
              <a:tailEnd type="none" w="med" len="med"/>
            </a:ln>
          </p:spPr>
        </p:pic>
        <p:pic>
          <p:nvPicPr>
            <p:cNvPr id="594" name="Shape 594"/>
            <p:cNvPicPr preferRelativeResize="0"/>
            <p:nvPr/>
          </p:nvPicPr>
          <p:blipFill rotWithShape="1">
            <a:blip r:embed="rId6">
              <a:alphaModFix/>
            </a:blip>
            <a:srcRect/>
            <a:stretch/>
          </p:blipFill>
          <p:spPr>
            <a:xfrm>
              <a:off x="6524625" y="1419225"/>
              <a:ext cx="1628775" cy="2390775"/>
            </a:xfrm>
            <a:prstGeom prst="rect">
              <a:avLst/>
            </a:prstGeom>
            <a:noFill/>
            <a:ln w="9525" cap="flat">
              <a:solidFill>
                <a:srgbClr val="7F7F7F"/>
              </a:solidFill>
              <a:prstDash val="solid"/>
              <a:miter/>
              <a:headEnd type="none" w="med" len="med"/>
              <a:tailEnd type="none" w="med" len="med"/>
            </a:ln>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86"/>
                                        </p:tgtEl>
                                      </p:cBhvr>
                                    </p:animEffect>
                                    <p:set>
                                      <p:cBhvr>
                                        <p:cTn id="7" dur="1" fill="hold">
                                          <p:stCondLst>
                                            <p:cond delay="500"/>
                                          </p:stCondLst>
                                        </p:cTn>
                                        <p:tgtEl>
                                          <p:spTgt spid="58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89"/>
                                        </p:tgtEl>
                                        <p:attrNameLst>
                                          <p:attrName>style.visibility</p:attrName>
                                        </p:attrNameLst>
                                      </p:cBhvr>
                                      <p:to>
                                        <p:strVal val="visible"/>
                                      </p:to>
                                    </p:set>
                                    <p:animEffect transition="in" filter="fade">
                                      <p:cBhvr>
                                        <p:cTn id="10" dur="500"/>
                                        <p:tgtEl>
                                          <p:spTgt spid="5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0"/>
                                        </p:tgtEl>
                                        <p:attrNameLst>
                                          <p:attrName>style.visibility</p:attrName>
                                        </p:attrNameLst>
                                      </p:cBhvr>
                                      <p:to>
                                        <p:strVal val="visible"/>
                                      </p:to>
                                    </p:set>
                                    <p:animEffect transition="in" filter="fade">
                                      <p:cBhvr>
                                        <p:cTn id="15" dur="500"/>
                                        <p:tgtEl>
                                          <p:spTgt spid="5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1"/>
                                        </p:tgtEl>
                                        <p:attrNameLst>
                                          <p:attrName>style.visibility</p:attrName>
                                        </p:attrNameLst>
                                      </p:cBhvr>
                                      <p:to>
                                        <p:strVal val="visible"/>
                                      </p:to>
                                    </p:set>
                                    <p:animEffect transition="in" filter="fade">
                                      <p:cBhvr>
                                        <p:cTn id="20" dur="500"/>
                                        <p:tgtEl>
                                          <p:spTgt spid="5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89"/>
                                        </p:tgtEl>
                                      </p:cBhvr>
                                    </p:animEffect>
                                    <p:set>
                                      <p:cBhvr>
                                        <p:cTn id="25" dur="1" fill="hold">
                                          <p:stCondLst>
                                            <p:cond delay="500"/>
                                          </p:stCondLst>
                                        </p:cTn>
                                        <p:tgtEl>
                                          <p:spTgt spid="58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90"/>
                                        </p:tgtEl>
                                      </p:cBhvr>
                                    </p:animEffect>
                                    <p:set>
                                      <p:cBhvr>
                                        <p:cTn id="28" dur="1" fill="hold">
                                          <p:stCondLst>
                                            <p:cond delay="500"/>
                                          </p:stCondLst>
                                        </p:cTn>
                                        <p:tgtEl>
                                          <p:spTgt spid="59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91"/>
                                        </p:tgtEl>
                                      </p:cBhvr>
                                    </p:animEffect>
                                    <p:set>
                                      <p:cBhvr>
                                        <p:cTn id="31" dur="1" fill="hold">
                                          <p:stCondLst>
                                            <p:cond delay="500"/>
                                          </p:stCondLst>
                                        </p:cTn>
                                        <p:tgtEl>
                                          <p:spTgt spid="591"/>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92"/>
                                        </p:tgtEl>
                                        <p:attrNameLst>
                                          <p:attrName>style.visibility</p:attrName>
                                        </p:attrNameLst>
                                      </p:cBhvr>
                                      <p:to>
                                        <p:strVal val="visible"/>
                                      </p:to>
                                    </p:set>
                                    <p:animEffect transition="in" filter="fade">
                                      <p:cBhvr>
                                        <p:cTn id="34" dur="500"/>
                                        <p:tgtEl>
                                          <p:spTgt spid="5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85"/>
                                        </p:tgtEl>
                                        <p:attrNameLst>
                                          <p:attrName>style.visibility</p:attrName>
                                        </p:attrNameLst>
                                      </p:cBhvr>
                                      <p:to>
                                        <p:strVal val="visible"/>
                                      </p:to>
                                    </p:set>
                                    <p:animEffect transition="in" filter="fade">
                                      <p:cBhvr>
                                        <p:cTn id="39" dur="10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grpSp>
        <p:nvGrpSpPr>
          <p:cNvPr id="599" name="Shape 599"/>
          <p:cNvGrpSpPr/>
          <p:nvPr/>
        </p:nvGrpSpPr>
        <p:grpSpPr>
          <a:xfrm>
            <a:off x="0" y="533400"/>
            <a:ext cx="9144000" cy="4038600"/>
            <a:chOff x="0" y="1066800"/>
            <a:chExt cx="9144000" cy="4038600"/>
          </a:xfrm>
        </p:grpSpPr>
        <p:sp>
          <p:nvSpPr>
            <p:cNvPr id="600" name="Shape 60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601" name="Shape 60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602" name="Shape 60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603" name="Shape 60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604" name="Shape 60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605" name="Shape 605"/>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Theory </a:t>
            </a:r>
            <a:r>
              <a:rPr lang="en-US" sz="3300" b="0" i="0" u="none" strike="noStrike" cap="none" baseline="0">
                <a:solidFill>
                  <a:srgbClr val="3F3F3F"/>
                </a:solidFill>
                <a:latin typeface="Calibri"/>
                <a:ea typeface="Calibri"/>
                <a:cs typeface="Calibri"/>
                <a:sym typeface="Calibri"/>
              </a:rPr>
              <a:t>&gt; Engineering</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606" name="Shape 606"/>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607" name="Shape 607"/>
          <p:cNvSpPr txBox="1"/>
          <p:nvPr/>
        </p:nvSpPr>
        <p:spPr>
          <a:xfrm>
            <a:off x="0" y="5373469"/>
            <a:ext cx="9144000" cy="10772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 game is a problem solving activity, approached with a playful attitude.</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[Schell]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Art of Game Design: A Book of Lenses</a:t>
            </a:r>
          </a:p>
        </p:txBody>
      </p:sp>
      <p:sp>
        <p:nvSpPr>
          <p:cNvPr id="608" name="Shape 608"/>
          <p:cNvSpPr txBox="1"/>
          <p:nvPr/>
        </p:nvSpPr>
        <p:spPr>
          <a:xfrm>
            <a:off x="0" y="838200"/>
            <a:ext cx="904688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Problem-Based Learning</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an active approach in which learners collaborate to solve complex, ill-structured problems; learners share knowledge, negotiate among alternative ideas, search for info, and construct principled arguments</a:t>
            </a:r>
          </a:p>
        </p:txBody>
      </p:sp>
      <p:sp>
        <p:nvSpPr>
          <p:cNvPr id="609" name="Shape 609"/>
          <p:cNvSpPr txBox="1"/>
          <p:nvPr/>
        </p:nvSpPr>
        <p:spPr>
          <a:xfrm>
            <a:off x="0" y="2697540"/>
            <a:ext cx="904688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Self-Determination Theory (SDT) &amp; Cognitive Evaluation Theory (CET)</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promotion of self-motivated and self-determined learning; specific psychological nourishments must be present in activities for them to be inherently enjoyable; </a:t>
            </a:r>
            <a:r>
              <a:rPr lang="en-US" sz="2400" b="1" i="0" u="none" strike="noStrike" cap="none" baseline="0">
                <a:solidFill>
                  <a:schemeClr val="lt1"/>
                </a:solidFill>
                <a:latin typeface="Calibri"/>
                <a:ea typeface="Calibri"/>
                <a:cs typeface="Calibri"/>
                <a:sym typeface="Calibri"/>
              </a:rPr>
              <a:t>competence, autonomy, relatedness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1000"/>
                                        <p:tgtEl>
                                          <p:spTgt spid="6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
                                        </p:tgtEl>
                                        <p:attrNameLst>
                                          <p:attrName>style.visibility</p:attrName>
                                        </p:attrNameLst>
                                      </p:cBhvr>
                                      <p:to>
                                        <p:strVal val="visible"/>
                                      </p:to>
                                    </p:set>
                                    <p:animEffect transition="in" filter="fade">
                                      <p:cBhvr>
                                        <p:cTn id="12" dur="5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Shape 614"/>
          <p:cNvGrpSpPr/>
          <p:nvPr/>
        </p:nvGrpSpPr>
        <p:grpSpPr>
          <a:xfrm>
            <a:off x="0" y="533400"/>
            <a:ext cx="9144000" cy="4038600"/>
            <a:chOff x="0" y="1066800"/>
            <a:chExt cx="9144000" cy="4038600"/>
          </a:xfrm>
        </p:grpSpPr>
        <p:sp>
          <p:nvSpPr>
            <p:cNvPr id="615" name="Shape 615"/>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616" name="Shape 616"/>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617" name="Shape 617"/>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618" name="Shape 618"/>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619" name="Shape 619"/>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620" name="Shape 620"/>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Example CT GBL </a:t>
            </a:r>
            <a:r>
              <a:rPr lang="en-US" sz="3300" b="0" i="0" u="none" strike="noStrike" cap="none" baseline="0">
                <a:solidFill>
                  <a:srgbClr val="3F3F3F"/>
                </a:solidFill>
                <a:latin typeface="Calibri"/>
                <a:ea typeface="Calibri"/>
                <a:cs typeface="Calibri"/>
                <a:sym typeface="Calibri"/>
              </a:rPr>
              <a:t>&gt; Representative Survey</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621" name="Shape 621"/>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622" name="Shape 622"/>
          <p:cNvSpPr txBox="1"/>
          <p:nvPr/>
        </p:nvSpPr>
        <p:spPr>
          <a:xfrm>
            <a:off x="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baseline="0">
                <a:solidFill>
                  <a:srgbClr val="3F3F3F"/>
                </a:solidFill>
                <a:latin typeface="Calibri"/>
                <a:ea typeface="Calibri"/>
                <a:cs typeface="Calibri"/>
                <a:sym typeface="Calibri"/>
              </a:rPr>
              <a:t>Most commercial games fall short as platforms for learning because they do not help people articulate and connect their evolving intuitive understandings to more explicit formalized structures that would support transfer of knowledge to other contexts. Games hold the potential, however, to support learners in integrating their tacit spontaneous concepts with instructed concepts, thus preparing learners for future learning through a flexible and powerful foundation of conceptual understanding and skills.</a:t>
            </a:r>
            <a:r>
              <a:rPr lang="en-US" sz="14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[Clark &amp; Martinez-Garza]</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Prediction and explanation as design mechanics in conceptually integrated digital games</a:t>
            </a:r>
          </a:p>
        </p:txBody>
      </p:sp>
      <p:grpSp>
        <p:nvGrpSpPr>
          <p:cNvPr id="623" name="Shape 623"/>
          <p:cNvGrpSpPr/>
          <p:nvPr/>
        </p:nvGrpSpPr>
        <p:grpSpPr>
          <a:xfrm>
            <a:off x="914400" y="1219189"/>
            <a:ext cx="2590800" cy="2514599"/>
            <a:chOff x="457200" y="685800"/>
            <a:chExt cx="2590800" cy="2514599"/>
          </a:xfrm>
        </p:grpSpPr>
        <p:pic>
          <p:nvPicPr>
            <p:cNvPr id="624" name="Shape 624"/>
            <p:cNvPicPr preferRelativeResize="0"/>
            <p:nvPr/>
          </p:nvPicPr>
          <p:blipFill rotWithShape="1">
            <a:blip r:embed="rId4">
              <a:alphaModFix/>
            </a:blip>
            <a:srcRect/>
            <a:stretch/>
          </p:blipFill>
          <p:spPr>
            <a:xfrm>
              <a:off x="457200" y="1104900"/>
              <a:ext cx="2590800" cy="2095499"/>
            </a:xfrm>
            <a:prstGeom prst="rect">
              <a:avLst/>
            </a:prstGeom>
            <a:noFill/>
            <a:ln w="9525" cap="flat">
              <a:solidFill>
                <a:srgbClr val="7F7F7F"/>
              </a:solidFill>
              <a:prstDash val="solid"/>
              <a:miter/>
              <a:headEnd type="none" w="med" len="med"/>
              <a:tailEnd type="none" w="med" len="med"/>
            </a:ln>
          </p:spPr>
        </p:pic>
        <p:sp>
          <p:nvSpPr>
            <p:cNvPr id="625" name="Shape 625"/>
            <p:cNvSpPr txBox="1"/>
            <p:nvPr/>
          </p:nvSpPr>
          <p:spPr>
            <a:xfrm>
              <a:off x="814741" y="685800"/>
              <a:ext cx="1928458"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Wu’s Castle</a:t>
              </a:r>
            </a:p>
          </p:txBody>
        </p:sp>
      </p:grpSp>
      <p:grpSp>
        <p:nvGrpSpPr>
          <p:cNvPr id="626" name="Shape 626"/>
          <p:cNvGrpSpPr/>
          <p:nvPr/>
        </p:nvGrpSpPr>
        <p:grpSpPr>
          <a:xfrm>
            <a:off x="4587397" y="1138535"/>
            <a:ext cx="4099402" cy="2572551"/>
            <a:chOff x="4843637" y="1761131"/>
            <a:chExt cx="4099402" cy="2572551"/>
          </a:xfrm>
        </p:grpSpPr>
        <p:pic>
          <p:nvPicPr>
            <p:cNvPr id="627" name="Shape 627"/>
            <p:cNvPicPr preferRelativeResize="0"/>
            <p:nvPr/>
          </p:nvPicPr>
          <p:blipFill rotWithShape="1">
            <a:blip r:embed="rId5">
              <a:alphaModFix/>
            </a:blip>
            <a:srcRect/>
            <a:stretch/>
          </p:blipFill>
          <p:spPr>
            <a:xfrm>
              <a:off x="4843637" y="2222796"/>
              <a:ext cx="4099402" cy="2110885"/>
            </a:xfrm>
            <a:prstGeom prst="rect">
              <a:avLst/>
            </a:prstGeom>
            <a:noFill/>
            <a:ln w="9525" cap="flat">
              <a:solidFill>
                <a:srgbClr val="7F7F7F"/>
              </a:solidFill>
              <a:prstDash val="solid"/>
              <a:miter/>
              <a:headEnd type="none" w="med" len="med"/>
              <a:tailEnd type="none" w="med" len="med"/>
            </a:ln>
          </p:spPr>
        </p:pic>
        <p:sp>
          <p:nvSpPr>
            <p:cNvPr id="628" name="Shape 628"/>
            <p:cNvSpPr txBox="1"/>
            <p:nvPr/>
          </p:nvSpPr>
          <p:spPr>
            <a:xfrm>
              <a:off x="6477000" y="1761131"/>
              <a:ext cx="10667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CTSiM</a:t>
              </a:r>
            </a:p>
          </p:txBody>
        </p:sp>
      </p:grpSp>
      <p:grpSp>
        <p:nvGrpSpPr>
          <p:cNvPr id="629" name="Shape 629"/>
          <p:cNvGrpSpPr/>
          <p:nvPr/>
        </p:nvGrpSpPr>
        <p:grpSpPr>
          <a:xfrm>
            <a:off x="1108357" y="685800"/>
            <a:ext cx="7045042" cy="3573128"/>
            <a:chOff x="2514599" y="1115241"/>
            <a:chExt cx="7045042" cy="3573128"/>
          </a:xfrm>
        </p:grpSpPr>
        <p:pic>
          <p:nvPicPr>
            <p:cNvPr id="630" name="Shape 630"/>
            <p:cNvPicPr preferRelativeResize="0"/>
            <p:nvPr/>
          </p:nvPicPr>
          <p:blipFill rotWithShape="1">
            <a:blip r:embed="rId6">
              <a:alphaModFix/>
            </a:blip>
            <a:srcRect/>
            <a:stretch/>
          </p:blipFill>
          <p:spPr>
            <a:xfrm>
              <a:off x="2514599" y="1587901"/>
              <a:ext cx="7045042" cy="3100468"/>
            </a:xfrm>
            <a:prstGeom prst="rect">
              <a:avLst/>
            </a:prstGeom>
            <a:noFill/>
            <a:ln w="9525" cap="flat">
              <a:solidFill>
                <a:srgbClr val="7F7F7F"/>
              </a:solidFill>
              <a:prstDash val="solid"/>
              <a:miter/>
              <a:headEnd type="none" w="med" len="med"/>
              <a:tailEnd type="none" w="med" len="med"/>
            </a:ln>
          </p:spPr>
        </p:pic>
        <p:sp>
          <p:nvSpPr>
            <p:cNvPr id="631" name="Shape 631"/>
            <p:cNvSpPr txBox="1"/>
            <p:nvPr/>
          </p:nvSpPr>
          <p:spPr>
            <a:xfrm>
              <a:off x="4606642" y="1115241"/>
              <a:ext cx="3200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NeverWinter Nights SQL</a:t>
              </a:r>
            </a:p>
          </p:txBody>
        </p:sp>
      </p:grpSp>
      <p:grpSp>
        <p:nvGrpSpPr>
          <p:cNvPr id="632" name="Shape 632"/>
          <p:cNvGrpSpPr/>
          <p:nvPr/>
        </p:nvGrpSpPr>
        <p:grpSpPr>
          <a:xfrm>
            <a:off x="4861280" y="1204409"/>
            <a:ext cx="3231439" cy="2608251"/>
            <a:chOff x="814741" y="1748134"/>
            <a:chExt cx="3231439" cy="2608251"/>
          </a:xfrm>
        </p:grpSpPr>
        <p:pic>
          <p:nvPicPr>
            <p:cNvPr id="633" name="Shape 633"/>
            <p:cNvPicPr preferRelativeResize="0"/>
            <p:nvPr/>
          </p:nvPicPr>
          <p:blipFill rotWithShape="1">
            <a:blip r:embed="rId7">
              <a:alphaModFix/>
            </a:blip>
            <a:srcRect/>
            <a:stretch/>
          </p:blipFill>
          <p:spPr>
            <a:xfrm>
              <a:off x="814741" y="2161825"/>
              <a:ext cx="3231439" cy="2194559"/>
            </a:xfrm>
            <a:prstGeom prst="rect">
              <a:avLst/>
            </a:prstGeom>
            <a:noFill/>
            <a:ln w="9525" cap="flat">
              <a:solidFill>
                <a:srgbClr val="7F7F7F"/>
              </a:solidFill>
              <a:prstDash val="solid"/>
              <a:miter/>
              <a:headEnd type="none" w="med" len="med"/>
              <a:tailEnd type="none" w="med" len="med"/>
            </a:ln>
          </p:spPr>
        </p:pic>
        <p:sp>
          <p:nvSpPr>
            <p:cNvPr id="634" name="Shape 634"/>
            <p:cNvSpPr txBox="1"/>
            <p:nvPr/>
          </p:nvSpPr>
          <p:spPr>
            <a:xfrm>
              <a:off x="1652941" y="1748134"/>
              <a:ext cx="1928458"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Pex4Fun</a:t>
              </a:r>
            </a:p>
          </p:txBody>
        </p:sp>
      </p:grpSp>
      <p:grpSp>
        <p:nvGrpSpPr>
          <p:cNvPr id="635" name="Shape 635"/>
          <p:cNvGrpSpPr/>
          <p:nvPr/>
        </p:nvGrpSpPr>
        <p:grpSpPr>
          <a:xfrm>
            <a:off x="76200" y="685800"/>
            <a:ext cx="9677399" cy="3662064"/>
            <a:chOff x="76200" y="685800"/>
            <a:chExt cx="9677399" cy="3662064"/>
          </a:xfrm>
        </p:grpSpPr>
        <p:pic>
          <p:nvPicPr>
            <p:cNvPr id="636" name="Shape 636"/>
            <p:cNvPicPr preferRelativeResize="0"/>
            <p:nvPr/>
          </p:nvPicPr>
          <p:blipFill rotWithShape="1">
            <a:blip r:embed="rId8">
              <a:alphaModFix/>
            </a:blip>
            <a:srcRect/>
            <a:stretch/>
          </p:blipFill>
          <p:spPr>
            <a:xfrm>
              <a:off x="76200" y="1447800"/>
              <a:ext cx="3200399" cy="2466974"/>
            </a:xfrm>
            <a:prstGeom prst="rect">
              <a:avLst/>
            </a:prstGeom>
            <a:noFill/>
            <a:ln w="9525" cap="flat">
              <a:solidFill>
                <a:srgbClr val="7F7F7F"/>
              </a:solidFill>
              <a:prstDash val="solid"/>
              <a:miter/>
              <a:headEnd type="none" w="med" len="med"/>
              <a:tailEnd type="none" w="med" len="med"/>
            </a:ln>
          </p:spPr>
        </p:pic>
        <p:sp>
          <p:nvSpPr>
            <p:cNvPr id="637" name="Shape 637"/>
            <p:cNvSpPr txBox="1"/>
            <p:nvPr/>
          </p:nvSpPr>
          <p:spPr>
            <a:xfrm>
              <a:off x="3657600" y="685800"/>
              <a:ext cx="3200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CS Tablet Apps</a:t>
              </a:r>
            </a:p>
          </p:txBody>
        </p:sp>
        <p:pic>
          <p:nvPicPr>
            <p:cNvPr id="638" name="Shape 638"/>
            <p:cNvPicPr preferRelativeResize="0"/>
            <p:nvPr/>
          </p:nvPicPr>
          <p:blipFill rotWithShape="1">
            <a:blip r:embed="rId9">
              <a:alphaModFix/>
            </a:blip>
            <a:srcRect/>
            <a:stretch/>
          </p:blipFill>
          <p:spPr>
            <a:xfrm>
              <a:off x="5715000" y="1371600"/>
              <a:ext cx="3267075" cy="2466974"/>
            </a:xfrm>
            <a:prstGeom prst="rect">
              <a:avLst/>
            </a:prstGeom>
            <a:noFill/>
            <a:ln w="9525" cap="flat">
              <a:solidFill>
                <a:srgbClr val="7F7F7F"/>
              </a:solidFill>
              <a:prstDash val="solid"/>
              <a:miter/>
              <a:headEnd type="none" w="med" len="med"/>
              <a:tailEnd type="none" w="med" len="med"/>
            </a:ln>
          </p:spPr>
        </p:pic>
        <p:pic>
          <p:nvPicPr>
            <p:cNvPr id="639" name="Shape 639"/>
            <p:cNvPicPr preferRelativeResize="0"/>
            <p:nvPr/>
          </p:nvPicPr>
          <p:blipFill rotWithShape="1">
            <a:blip r:embed="rId10">
              <a:alphaModFix/>
            </a:blip>
            <a:srcRect/>
            <a:stretch/>
          </p:blipFill>
          <p:spPr>
            <a:xfrm>
              <a:off x="3724857" y="1524000"/>
              <a:ext cx="1685342" cy="2187085"/>
            </a:xfrm>
            <a:prstGeom prst="rect">
              <a:avLst/>
            </a:prstGeom>
            <a:noFill/>
            <a:ln w="9525" cap="flat">
              <a:solidFill>
                <a:srgbClr val="7F7F7F"/>
              </a:solidFill>
              <a:prstDash val="solid"/>
              <a:miter/>
              <a:headEnd type="none" w="med" len="med"/>
              <a:tailEnd type="none" w="med" len="med"/>
            </a:ln>
          </p:spPr>
        </p:pic>
        <p:sp>
          <p:nvSpPr>
            <p:cNvPr id="640" name="Shape 640"/>
            <p:cNvSpPr txBox="1"/>
            <p:nvPr/>
          </p:nvSpPr>
          <p:spPr>
            <a:xfrm>
              <a:off x="838200" y="3886200"/>
              <a:ext cx="3200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Binary Sort</a:t>
              </a:r>
            </a:p>
          </p:txBody>
        </p:sp>
        <p:sp>
          <p:nvSpPr>
            <p:cNvPr id="641" name="Shape 641"/>
            <p:cNvSpPr txBox="1"/>
            <p:nvPr/>
          </p:nvSpPr>
          <p:spPr>
            <a:xfrm>
              <a:off x="6553200" y="3810000"/>
              <a:ext cx="3200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Quicksort</a:t>
              </a:r>
            </a:p>
          </p:txBody>
        </p:sp>
        <p:sp>
          <p:nvSpPr>
            <p:cNvPr id="642" name="Shape 642"/>
            <p:cNvSpPr txBox="1"/>
            <p:nvPr/>
          </p:nvSpPr>
          <p:spPr>
            <a:xfrm>
              <a:off x="4191000" y="3733800"/>
              <a:ext cx="3200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CPU</a:t>
              </a:r>
            </a:p>
          </p:txBody>
        </p:sp>
      </p:grpSp>
      <p:grpSp>
        <p:nvGrpSpPr>
          <p:cNvPr id="643" name="Shape 643"/>
          <p:cNvGrpSpPr/>
          <p:nvPr/>
        </p:nvGrpSpPr>
        <p:grpSpPr>
          <a:xfrm>
            <a:off x="506104" y="1158460"/>
            <a:ext cx="3200399" cy="2557044"/>
            <a:chOff x="178769" y="685800"/>
            <a:chExt cx="3200399" cy="2557044"/>
          </a:xfrm>
        </p:grpSpPr>
        <p:sp>
          <p:nvSpPr>
            <p:cNvPr id="644" name="Shape 644"/>
            <p:cNvSpPr txBox="1"/>
            <p:nvPr/>
          </p:nvSpPr>
          <p:spPr>
            <a:xfrm>
              <a:off x="814741" y="685800"/>
              <a:ext cx="1928458" cy="461664"/>
            </a:xfrm>
            <a:prstGeom prst="rect">
              <a:avLst/>
            </a:prstGeom>
            <a:noFill/>
            <a:ln w="9525" cap="flat">
              <a:no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AgentWeb</a:t>
              </a:r>
            </a:p>
          </p:txBody>
        </p:sp>
        <p:pic>
          <p:nvPicPr>
            <p:cNvPr id="645" name="Shape 645"/>
            <p:cNvPicPr preferRelativeResize="0"/>
            <p:nvPr/>
          </p:nvPicPr>
          <p:blipFill rotWithShape="1">
            <a:blip r:embed="rId11">
              <a:alphaModFix/>
            </a:blip>
            <a:srcRect/>
            <a:stretch/>
          </p:blipFill>
          <p:spPr>
            <a:xfrm>
              <a:off x="178769" y="1118770"/>
              <a:ext cx="3200399" cy="2124074"/>
            </a:xfrm>
            <a:prstGeom prst="rect">
              <a:avLst/>
            </a:prstGeom>
            <a:noFill/>
            <a:ln w="9525" cap="flat">
              <a:solidFill>
                <a:srgbClr val="7F7F7F"/>
              </a:solidFill>
              <a:prstDash val="solid"/>
              <a:miter/>
              <a:headEnd type="none" w="med" len="med"/>
              <a:tailEnd type="none" w="med" len="med"/>
            </a:ln>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2"/>
                                        </p:tgtEl>
                                        <p:attrNameLst>
                                          <p:attrName>style.visibility</p:attrName>
                                        </p:attrNameLst>
                                      </p:cBhvr>
                                      <p:to>
                                        <p:strVal val="visible"/>
                                      </p:to>
                                    </p:set>
                                    <p:animEffect transition="in" filter="fade">
                                      <p:cBhvr>
                                        <p:cTn id="7" dur="1000"/>
                                        <p:tgtEl>
                                          <p:spTgt spid="6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3"/>
                                        </p:tgtEl>
                                        <p:attrNameLst>
                                          <p:attrName>style.visibility</p:attrName>
                                        </p:attrNameLst>
                                      </p:cBhvr>
                                      <p:to>
                                        <p:strVal val="visible"/>
                                      </p:to>
                                    </p:set>
                                    <p:animEffect transition="in" filter="fade">
                                      <p:cBhvr>
                                        <p:cTn id="12" dur="500"/>
                                        <p:tgtEl>
                                          <p:spTgt spid="6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2"/>
                                        </p:tgtEl>
                                        <p:attrNameLst>
                                          <p:attrName>style.visibility</p:attrName>
                                        </p:attrNameLst>
                                      </p:cBhvr>
                                      <p:to>
                                        <p:strVal val="visible"/>
                                      </p:to>
                                    </p:set>
                                    <p:animEffect transition="in" filter="fade">
                                      <p:cBhvr>
                                        <p:cTn id="17" dur="500"/>
                                        <p:tgtEl>
                                          <p:spTgt spid="6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32"/>
                                        </p:tgtEl>
                                      </p:cBhvr>
                                    </p:animEffect>
                                    <p:set>
                                      <p:cBhvr>
                                        <p:cTn id="22" dur="1" fill="hold">
                                          <p:stCondLst>
                                            <p:cond delay="500"/>
                                          </p:stCondLst>
                                        </p:cTn>
                                        <p:tgtEl>
                                          <p:spTgt spid="63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23"/>
                                        </p:tgtEl>
                                      </p:cBhvr>
                                    </p:animEffect>
                                    <p:set>
                                      <p:cBhvr>
                                        <p:cTn id="25" dur="1" fill="hold">
                                          <p:stCondLst>
                                            <p:cond delay="500"/>
                                          </p:stCondLst>
                                        </p:cTn>
                                        <p:tgtEl>
                                          <p:spTgt spid="62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635"/>
                                        </p:tgtEl>
                                        <p:attrNameLst>
                                          <p:attrName>style.visibility</p:attrName>
                                        </p:attrNameLst>
                                      </p:cBhvr>
                                      <p:to>
                                        <p:strVal val="visible"/>
                                      </p:to>
                                    </p:set>
                                    <p:animEffect transition="in" filter="fade">
                                      <p:cBhvr>
                                        <p:cTn id="28" dur="500"/>
                                        <p:tgtEl>
                                          <p:spTgt spid="6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35"/>
                                        </p:tgtEl>
                                      </p:cBhvr>
                                    </p:animEffect>
                                    <p:set>
                                      <p:cBhvr>
                                        <p:cTn id="33" dur="1" fill="hold">
                                          <p:stCondLst>
                                            <p:cond delay="500"/>
                                          </p:stCondLst>
                                        </p:cTn>
                                        <p:tgtEl>
                                          <p:spTgt spid="635"/>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629"/>
                                        </p:tgtEl>
                                        <p:attrNameLst>
                                          <p:attrName>style.visibility</p:attrName>
                                        </p:attrNameLst>
                                      </p:cBhvr>
                                      <p:to>
                                        <p:strVal val="visible"/>
                                      </p:to>
                                    </p:set>
                                    <p:animEffect transition="in" filter="fade">
                                      <p:cBhvr>
                                        <p:cTn id="36" dur="500"/>
                                        <p:tgtEl>
                                          <p:spTgt spid="6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629"/>
                                        </p:tgtEl>
                                      </p:cBhvr>
                                    </p:animEffect>
                                    <p:set>
                                      <p:cBhvr>
                                        <p:cTn id="41" dur="1" fill="hold">
                                          <p:stCondLst>
                                            <p:cond delay="500"/>
                                          </p:stCondLst>
                                        </p:cTn>
                                        <p:tgtEl>
                                          <p:spTgt spid="62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643"/>
                                        </p:tgtEl>
                                        <p:attrNameLst>
                                          <p:attrName>style.visibility</p:attrName>
                                        </p:attrNameLst>
                                      </p:cBhvr>
                                      <p:to>
                                        <p:strVal val="visible"/>
                                      </p:to>
                                    </p:set>
                                    <p:animEffect transition="in" filter="fade">
                                      <p:cBhvr>
                                        <p:cTn id="44" dur="500"/>
                                        <p:tgtEl>
                                          <p:spTgt spid="643"/>
                                        </p:tgtEl>
                                      </p:cBhvr>
                                    </p:animEffect>
                                  </p:childTnLst>
                                </p:cTn>
                              </p:par>
                              <p:par>
                                <p:cTn id="45" presetID="10" presetClass="entr" presetSubtype="0" fill="hold" nodeType="withEffect">
                                  <p:stCondLst>
                                    <p:cond delay="0"/>
                                  </p:stCondLst>
                                  <p:childTnLst>
                                    <p:set>
                                      <p:cBhvr>
                                        <p:cTn id="46" dur="1" fill="hold">
                                          <p:stCondLst>
                                            <p:cond delay="0"/>
                                          </p:stCondLst>
                                        </p:cTn>
                                        <p:tgtEl>
                                          <p:spTgt spid="626"/>
                                        </p:tgtEl>
                                        <p:attrNameLst>
                                          <p:attrName>style.visibility</p:attrName>
                                        </p:attrNameLst>
                                      </p:cBhvr>
                                      <p:to>
                                        <p:strVal val="visible"/>
                                      </p:to>
                                    </p:set>
                                    <p:animEffect transition="in" filter="fade">
                                      <p:cBhvr>
                                        <p:cTn id="47" dur="500"/>
                                        <p:tgtEl>
                                          <p:spTgt spid="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pSp>
        <p:nvGrpSpPr>
          <p:cNvPr id="650" name="Shape 650"/>
          <p:cNvGrpSpPr/>
          <p:nvPr/>
        </p:nvGrpSpPr>
        <p:grpSpPr>
          <a:xfrm>
            <a:off x="0" y="533400"/>
            <a:ext cx="9144000" cy="4038600"/>
            <a:chOff x="0" y="1066800"/>
            <a:chExt cx="9144000" cy="4038600"/>
          </a:xfrm>
        </p:grpSpPr>
        <p:sp>
          <p:nvSpPr>
            <p:cNvPr id="651" name="Shape 651"/>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652" name="Shape 652"/>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653" name="Shape 653"/>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654" name="Shape 654"/>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655" name="Shape 655"/>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656" name="Shape 656"/>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Agenda </a:t>
            </a:r>
            <a:r>
              <a:rPr lang="en-US" sz="3300" b="0" i="0" u="none" strike="noStrike" cap="none" baseline="0">
                <a:solidFill>
                  <a:srgbClr val="3F3F3F"/>
                </a:solidFill>
                <a:latin typeface="Calibri"/>
                <a:ea typeface="Calibri"/>
                <a:cs typeface="Calibri"/>
                <a:sym typeface="Calibri"/>
              </a:rPr>
              <a:t>&gt; 4</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sp>
        <p:nvSpPr>
          <p:cNvPr id="657" name="Shape 657"/>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Introduction</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Choosing a CT Platform for </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Grades 6-8</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Theoretically Grounded GBL</a:t>
            </a:r>
          </a:p>
          <a:p>
            <a:pPr marL="514350" marR="0" lvl="0" indent="-514350" algn="l" rtl="0">
              <a:spcBef>
                <a:spcPts val="0"/>
              </a:spcBef>
              <a:spcAft>
                <a:spcPts val="0"/>
              </a:spcAft>
              <a:buClr>
                <a:schemeClr val="lt1"/>
              </a:buClr>
              <a:buSzPct val="100000"/>
              <a:buFont typeface="Calibri"/>
              <a:buAutoNum type="arabicPeriod"/>
            </a:pPr>
            <a:r>
              <a:rPr lang="en-US" sz="2800" b="1" i="0" u="none" strike="noStrike" cap="none" baseline="0">
                <a:solidFill>
                  <a:schemeClr val="lt1"/>
                </a:solidFill>
                <a:latin typeface="Calibri"/>
                <a:ea typeface="Calibri"/>
                <a:cs typeface="Calibri"/>
                <a:sym typeface="Calibri"/>
              </a:rPr>
              <a:t>Learning Principles &amp;</a:t>
            </a:r>
            <a:br>
              <a:rPr lang="en-US" sz="2800" b="1" i="0" u="none" strike="noStrike" cap="none" baseline="0">
                <a:solidFill>
                  <a:schemeClr val="lt1"/>
                </a:solidFill>
                <a:latin typeface="Calibri"/>
                <a:ea typeface="Calibri"/>
                <a:cs typeface="Calibri"/>
                <a:sym typeface="Calibri"/>
              </a:rPr>
            </a:br>
            <a:r>
              <a:rPr lang="en-US" sz="2800" b="1" i="0" u="none" strike="noStrike" cap="none" baseline="0">
                <a:solidFill>
                  <a:schemeClr val="lt1"/>
                </a:solidFill>
                <a:latin typeface="Calibri"/>
                <a:ea typeface="Calibri"/>
                <a:cs typeface="Calibri"/>
                <a:sym typeface="Calibri"/>
              </a:rPr>
              <a:t>Tooling Design Tactics</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Research Results &amp; Methodology</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658" name="Shape 658"/>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659" name="Shape 659"/>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660" name="Shape 660"/>
          <p:cNvSpPr txBox="1"/>
          <p:nvPr/>
        </p:nvSpPr>
        <p:spPr>
          <a:xfrm>
            <a:off x="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[A]n educational game should prepare the base for scaffolding strategies through delivering feedback to students encouraging them on correct use of CS concepts...  We need to define what strategies, such as modelling, coaching, scaffolding, need to be applied in order to transfer skills gained from game-play into learning traditional programming...  Which tasks are more appropriate for game-play and which tasks are more appropriate for instructors?</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r>
              <a:rPr lang="en-US" sz="1800" b="0" i="0" u="none" strike="noStrike" cap="none" baseline="0">
                <a:solidFill>
                  <a:srgbClr val="3F3F3F"/>
                </a:solidFill>
                <a:latin typeface="Calibri"/>
                <a:ea typeface="Calibri"/>
                <a:cs typeface="Calibri"/>
                <a:sym typeface="Calibri"/>
              </a:rPr>
              <a:t>[Kazimoglu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Understanding computational thinking before programming: developing guidelines for the design of games to learn introductory programming through game-play</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5" name="Shape 665"/>
          <p:cNvGrpSpPr/>
          <p:nvPr/>
        </p:nvGrpSpPr>
        <p:grpSpPr>
          <a:xfrm>
            <a:off x="0" y="533400"/>
            <a:ext cx="9144000" cy="4038600"/>
            <a:chOff x="0" y="1066800"/>
            <a:chExt cx="9144000" cy="4038600"/>
          </a:xfrm>
        </p:grpSpPr>
        <p:sp>
          <p:nvSpPr>
            <p:cNvPr id="666" name="Shape 666"/>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667" name="Shape 667"/>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668" name="Shape 668"/>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669" name="Shape 669"/>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670" name="Shape 670"/>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671" name="Shape 671"/>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CT &amp; GBL Learning Principles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672" name="Shape 672"/>
          <p:cNvPicPr preferRelativeResize="0"/>
          <p:nvPr/>
        </p:nvPicPr>
        <p:blipFill rotWithShape="1">
          <a:blip r:embed="rId3">
            <a:alphaModFix/>
          </a:blip>
          <a:srcRect/>
          <a:stretch/>
        </p:blipFill>
        <p:spPr>
          <a:xfrm>
            <a:off x="8534400" y="45720"/>
            <a:ext cx="512480" cy="411480"/>
          </a:xfrm>
          <a:prstGeom prst="rect">
            <a:avLst/>
          </a:prstGeom>
          <a:noFill/>
          <a:ln>
            <a:noFill/>
          </a:ln>
        </p:spPr>
      </p:pic>
      <p:grpSp>
        <p:nvGrpSpPr>
          <p:cNvPr id="673" name="Shape 673"/>
          <p:cNvGrpSpPr/>
          <p:nvPr/>
        </p:nvGrpSpPr>
        <p:grpSpPr>
          <a:xfrm>
            <a:off x="542925" y="916650"/>
            <a:ext cx="8067675" cy="3402375"/>
            <a:chOff x="542925" y="916650"/>
            <a:chExt cx="8067675" cy="3402375"/>
          </a:xfrm>
        </p:grpSpPr>
        <p:sp>
          <p:nvSpPr>
            <p:cNvPr id="674" name="Shape 674"/>
            <p:cNvSpPr txBox="1"/>
            <p:nvPr/>
          </p:nvSpPr>
          <p:spPr>
            <a:xfrm>
              <a:off x="6781800" y="3918916"/>
              <a:ext cx="18288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[Wilson et al.]</a:t>
              </a:r>
            </a:p>
          </p:txBody>
        </p:sp>
        <p:grpSp>
          <p:nvGrpSpPr>
            <p:cNvPr id="675" name="Shape 675"/>
            <p:cNvGrpSpPr/>
            <p:nvPr/>
          </p:nvGrpSpPr>
          <p:grpSpPr>
            <a:xfrm>
              <a:off x="5276850" y="921054"/>
              <a:ext cx="3028949" cy="2736545"/>
              <a:chOff x="5181600" y="921054"/>
              <a:chExt cx="3028949" cy="2736545"/>
            </a:xfrm>
          </p:grpSpPr>
          <p:pic>
            <p:nvPicPr>
              <p:cNvPr id="676" name="Shape 676"/>
              <p:cNvPicPr preferRelativeResize="0"/>
              <p:nvPr/>
            </p:nvPicPr>
            <p:blipFill rotWithShape="1">
              <a:blip r:embed="rId4">
                <a:alphaModFix/>
              </a:blip>
              <a:srcRect/>
              <a:stretch/>
            </p:blipFill>
            <p:spPr>
              <a:xfrm>
                <a:off x="5181600" y="1419225"/>
                <a:ext cx="3028949" cy="2238374"/>
              </a:xfrm>
              <a:prstGeom prst="rect">
                <a:avLst/>
              </a:prstGeom>
              <a:noFill/>
              <a:ln w="9525" cap="flat">
                <a:solidFill>
                  <a:srgbClr val="7F7F7F"/>
                </a:solidFill>
                <a:prstDash val="solid"/>
                <a:miter/>
                <a:headEnd type="none" w="med" len="med"/>
                <a:tailEnd type="none" w="med" len="med"/>
              </a:ln>
            </p:spPr>
          </p:pic>
          <p:pic>
            <p:nvPicPr>
              <p:cNvPr id="677" name="Shape 677"/>
              <p:cNvPicPr preferRelativeResize="0"/>
              <p:nvPr/>
            </p:nvPicPr>
            <p:blipFill rotWithShape="1">
              <a:blip r:embed="rId5">
                <a:alphaModFix/>
              </a:blip>
              <a:srcRect/>
              <a:stretch/>
            </p:blipFill>
            <p:spPr>
              <a:xfrm>
                <a:off x="6400800" y="921054"/>
                <a:ext cx="1066848" cy="956292"/>
              </a:xfrm>
              <a:prstGeom prst="rect">
                <a:avLst/>
              </a:prstGeom>
              <a:noFill/>
              <a:ln>
                <a:noFill/>
              </a:ln>
            </p:spPr>
          </p:pic>
        </p:grpSp>
        <p:grpSp>
          <p:nvGrpSpPr>
            <p:cNvPr id="678" name="Shape 678"/>
            <p:cNvGrpSpPr/>
            <p:nvPr/>
          </p:nvGrpSpPr>
          <p:grpSpPr>
            <a:xfrm>
              <a:off x="542925" y="916650"/>
              <a:ext cx="4029074" cy="2775873"/>
              <a:chOff x="251085" y="916650"/>
              <a:chExt cx="4029074" cy="2775873"/>
            </a:xfrm>
          </p:grpSpPr>
          <p:pic>
            <p:nvPicPr>
              <p:cNvPr id="679" name="Shape 679"/>
              <p:cNvPicPr preferRelativeResize="0"/>
              <p:nvPr/>
            </p:nvPicPr>
            <p:blipFill rotWithShape="1">
              <a:blip r:embed="rId6">
                <a:alphaModFix/>
              </a:blip>
              <a:srcRect/>
              <a:stretch/>
            </p:blipFill>
            <p:spPr>
              <a:xfrm>
                <a:off x="251085" y="1396999"/>
                <a:ext cx="4029074" cy="2295524"/>
              </a:xfrm>
              <a:prstGeom prst="rect">
                <a:avLst/>
              </a:prstGeom>
              <a:noFill/>
              <a:ln w="9525" cap="flat">
                <a:solidFill>
                  <a:srgbClr val="7F7F7F"/>
                </a:solidFill>
                <a:prstDash val="solid"/>
                <a:miter/>
                <a:headEnd type="none" w="med" len="med"/>
                <a:tailEnd type="none" w="med" len="med"/>
              </a:ln>
            </p:spPr>
          </p:pic>
          <p:pic>
            <p:nvPicPr>
              <p:cNvPr id="680" name="Shape 680"/>
              <p:cNvPicPr preferRelativeResize="0"/>
              <p:nvPr/>
            </p:nvPicPr>
            <p:blipFill rotWithShape="1">
              <a:blip r:embed="rId7">
                <a:alphaModFix/>
              </a:blip>
              <a:srcRect/>
              <a:stretch/>
            </p:blipFill>
            <p:spPr>
              <a:xfrm>
                <a:off x="1845375" y="916650"/>
                <a:ext cx="840492" cy="960696"/>
              </a:xfrm>
              <a:prstGeom prst="rect">
                <a:avLst/>
              </a:prstGeom>
              <a:noFill/>
              <a:ln>
                <a:noFill/>
              </a:ln>
            </p:spPr>
          </p:pic>
        </p:grpSp>
      </p:grpSp>
      <p:grpSp>
        <p:nvGrpSpPr>
          <p:cNvPr id="681" name="Shape 681"/>
          <p:cNvGrpSpPr/>
          <p:nvPr/>
        </p:nvGrpSpPr>
        <p:grpSpPr>
          <a:xfrm>
            <a:off x="228600" y="990600"/>
            <a:ext cx="8839199" cy="3095583"/>
            <a:chOff x="76200" y="990600"/>
            <a:chExt cx="8839199" cy="3095583"/>
          </a:xfrm>
        </p:grpSpPr>
        <p:pic>
          <p:nvPicPr>
            <p:cNvPr id="682" name="Shape 682"/>
            <p:cNvPicPr preferRelativeResize="0"/>
            <p:nvPr/>
          </p:nvPicPr>
          <p:blipFill rotWithShape="1">
            <a:blip r:embed="rId8">
              <a:alphaModFix/>
            </a:blip>
            <a:srcRect/>
            <a:stretch/>
          </p:blipFill>
          <p:spPr>
            <a:xfrm>
              <a:off x="119633" y="990600"/>
              <a:ext cx="8795765" cy="1472056"/>
            </a:xfrm>
            <a:prstGeom prst="rect">
              <a:avLst/>
            </a:prstGeom>
            <a:noFill/>
            <a:ln w="9525" cap="flat">
              <a:solidFill>
                <a:srgbClr val="7F7F7F"/>
              </a:solidFill>
              <a:prstDash val="solid"/>
              <a:miter/>
              <a:headEnd type="none" w="med" len="med"/>
              <a:tailEnd type="none" w="med" len="med"/>
            </a:ln>
          </p:spPr>
        </p:pic>
        <p:pic>
          <p:nvPicPr>
            <p:cNvPr id="683" name="Shape 683"/>
            <p:cNvPicPr preferRelativeResize="0"/>
            <p:nvPr/>
          </p:nvPicPr>
          <p:blipFill rotWithShape="1">
            <a:blip r:embed="rId9">
              <a:alphaModFix/>
            </a:blip>
            <a:srcRect/>
            <a:stretch/>
          </p:blipFill>
          <p:spPr>
            <a:xfrm>
              <a:off x="76200" y="2767456"/>
              <a:ext cx="4038599" cy="1318727"/>
            </a:xfrm>
            <a:prstGeom prst="rect">
              <a:avLst/>
            </a:prstGeom>
            <a:noFill/>
            <a:ln w="9525" cap="flat">
              <a:solidFill>
                <a:srgbClr val="7F7F7F"/>
              </a:solidFill>
              <a:prstDash val="solid"/>
              <a:round/>
              <a:headEnd type="none" w="med" len="med"/>
              <a:tailEnd type="none" w="med" len="med"/>
            </a:ln>
          </p:spPr>
        </p:pic>
        <p:pic>
          <p:nvPicPr>
            <p:cNvPr id="684" name="Shape 684"/>
            <p:cNvPicPr preferRelativeResize="0"/>
            <p:nvPr/>
          </p:nvPicPr>
          <p:blipFill rotWithShape="1">
            <a:blip r:embed="rId10">
              <a:alphaModFix/>
            </a:blip>
            <a:srcRect/>
            <a:stretch/>
          </p:blipFill>
          <p:spPr>
            <a:xfrm>
              <a:off x="4495800" y="2919856"/>
              <a:ext cx="4299965" cy="1042416"/>
            </a:xfrm>
            <a:prstGeom prst="rect">
              <a:avLst/>
            </a:prstGeom>
            <a:noFill/>
            <a:ln w="9525" cap="flat">
              <a:solidFill>
                <a:srgbClr val="7F7F7F"/>
              </a:solidFill>
              <a:prstDash val="solid"/>
              <a:round/>
              <a:headEnd type="none" w="med" len="med"/>
              <a:tailEnd type="none" w="med" len="med"/>
            </a:ln>
          </p:spPr>
        </p:pic>
      </p:grpSp>
      <p:grpSp>
        <p:nvGrpSpPr>
          <p:cNvPr id="685" name="Shape 685"/>
          <p:cNvGrpSpPr/>
          <p:nvPr/>
        </p:nvGrpSpPr>
        <p:grpSpPr>
          <a:xfrm>
            <a:off x="152400" y="685800"/>
            <a:ext cx="9753599" cy="3581400"/>
            <a:chOff x="152400" y="685800"/>
            <a:chExt cx="9753599" cy="3581400"/>
          </a:xfrm>
        </p:grpSpPr>
        <p:sp>
          <p:nvSpPr>
            <p:cNvPr id="686" name="Shape 686"/>
            <p:cNvSpPr txBox="1"/>
            <p:nvPr/>
          </p:nvSpPr>
          <p:spPr>
            <a:xfrm>
              <a:off x="7162800" y="2586334"/>
              <a:ext cx="27431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Gamification</a:t>
              </a:r>
            </a:p>
          </p:txBody>
        </p:sp>
        <p:sp>
          <p:nvSpPr>
            <p:cNvPr id="687" name="Shape 687"/>
            <p:cNvSpPr txBox="1"/>
            <p:nvPr/>
          </p:nvSpPr>
          <p:spPr>
            <a:xfrm>
              <a:off x="152400" y="2586334"/>
              <a:ext cx="27431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Serious Games</a:t>
              </a:r>
            </a:p>
          </p:txBody>
        </p:sp>
        <p:sp>
          <p:nvSpPr>
            <p:cNvPr id="688" name="Shape 688"/>
            <p:cNvSpPr txBox="1"/>
            <p:nvPr/>
          </p:nvSpPr>
          <p:spPr>
            <a:xfrm>
              <a:off x="1219200" y="685800"/>
              <a:ext cx="27431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Engagement</a:t>
              </a:r>
            </a:p>
          </p:txBody>
        </p:sp>
        <p:sp>
          <p:nvSpPr>
            <p:cNvPr id="689" name="Shape 689"/>
            <p:cNvSpPr txBox="1"/>
            <p:nvPr/>
          </p:nvSpPr>
          <p:spPr>
            <a:xfrm>
              <a:off x="4648200" y="757535"/>
              <a:ext cx="40385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Self-Determination Theory</a:t>
              </a:r>
            </a:p>
          </p:txBody>
        </p:sp>
        <p:sp>
          <p:nvSpPr>
            <p:cNvPr id="690" name="Shape 690"/>
            <p:cNvSpPr txBox="1"/>
            <p:nvPr/>
          </p:nvSpPr>
          <p:spPr>
            <a:xfrm>
              <a:off x="2971800" y="1748134"/>
              <a:ext cx="27431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Learning in Activity</a:t>
              </a:r>
            </a:p>
          </p:txBody>
        </p:sp>
        <p:pic>
          <p:nvPicPr>
            <p:cNvPr id="691" name="Shape 691"/>
            <p:cNvPicPr preferRelativeResize="0"/>
            <p:nvPr/>
          </p:nvPicPr>
          <p:blipFill rotWithShape="1">
            <a:blip r:embed="rId11">
              <a:alphaModFix/>
            </a:blip>
            <a:srcRect/>
            <a:stretch/>
          </p:blipFill>
          <p:spPr>
            <a:xfrm>
              <a:off x="7543800" y="3043238"/>
              <a:ext cx="933450" cy="1223961"/>
            </a:xfrm>
            <a:prstGeom prst="rect">
              <a:avLst/>
            </a:prstGeom>
            <a:noFill/>
            <a:ln w="9525" cap="flat">
              <a:solidFill>
                <a:srgbClr val="7F7F7F"/>
              </a:solidFill>
              <a:prstDash val="solid"/>
              <a:miter/>
              <a:headEnd type="none" w="med" len="med"/>
              <a:tailEnd type="none" w="med" len="med"/>
            </a:ln>
          </p:spPr>
        </p:pic>
        <p:pic>
          <p:nvPicPr>
            <p:cNvPr id="692" name="Shape 692"/>
            <p:cNvPicPr preferRelativeResize="0"/>
            <p:nvPr/>
          </p:nvPicPr>
          <p:blipFill rotWithShape="1">
            <a:blip r:embed="rId12">
              <a:alphaModFix/>
            </a:blip>
            <a:srcRect/>
            <a:stretch/>
          </p:blipFill>
          <p:spPr>
            <a:xfrm>
              <a:off x="1585912" y="1189037"/>
              <a:ext cx="928686" cy="1401762"/>
            </a:xfrm>
            <a:prstGeom prst="rect">
              <a:avLst/>
            </a:prstGeom>
            <a:noFill/>
            <a:ln w="9525" cap="flat">
              <a:solidFill>
                <a:srgbClr val="7F7F7F"/>
              </a:solidFill>
              <a:prstDash val="solid"/>
              <a:miter/>
              <a:headEnd type="none" w="med" len="med"/>
              <a:tailEnd type="none" w="med" len="med"/>
            </a:ln>
          </p:spPr>
        </p:pic>
        <p:pic>
          <p:nvPicPr>
            <p:cNvPr id="693" name="Shape 693"/>
            <p:cNvPicPr preferRelativeResize="0"/>
            <p:nvPr/>
          </p:nvPicPr>
          <p:blipFill rotWithShape="1">
            <a:blip r:embed="rId13">
              <a:alphaModFix/>
            </a:blip>
            <a:srcRect/>
            <a:stretch/>
          </p:blipFill>
          <p:spPr>
            <a:xfrm>
              <a:off x="5791200" y="1219200"/>
              <a:ext cx="1200150" cy="1495424"/>
            </a:xfrm>
            <a:prstGeom prst="rect">
              <a:avLst/>
            </a:prstGeom>
            <a:noFill/>
            <a:ln w="9525" cap="flat">
              <a:solidFill>
                <a:srgbClr val="7F7F7F"/>
              </a:solidFill>
              <a:prstDash val="solid"/>
              <a:miter/>
              <a:headEnd type="none" w="med" len="med"/>
              <a:tailEnd type="none" w="med" len="med"/>
            </a:ln>
          </p:spPr>
        </p:pic>
      </p:grpSp>
      <p:sp>
        <p:nvSpPr>
          <p:cNvPr id="694" name="Shape 694"/>
          <p:cNvSpPr txBox="1"/>
          <p:nvPr/>
        </p:nvSpPr>
        <p:spPr>
          <a:xfrm>
            <a:off x="0" y="5059362"/>
            <a:ext cx="9144000" cy="113877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“Playing the game made you pay attention and read everything.”</a:t>
            </a:r>
            <a:r>
              <a:rPr lang="en-US" sz="14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Font typeface="Times New Roman"/>
              <a:buNone/>
            </a:pPr>
            <a:endParaRPr sz="14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[teenage student,  quoted  by Squire] </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Replaying history: learning world history through playing Civilization III</a:t>
            </a:r>
          </a:p>
        </p:txBody>
      </p:sp>
      <p:pic>
        <p:nvPicPr>
          <p:cNvPr id="695" name="Shape 695"/>
          <p:cNvPicPr preferRelativeResize="0"/>
          <p:nvPr/>
        </p:nvPicPr>
        <p:blipFill rotWithShape="1">
          <a:blip r:embed="rId14">
            <a:alphaModFix/>
          </a:blip>
          <a:srcRect/>
          <a:stretch/>
        </p:blipFill>
        <p:spPr>
          <a:xfrm>
            <a:off x="3429000" y="2209800"/>
            <a:ext cx="1556083" cy="2066544"/>
          </a:xfrm>
          <a:prstGeom prst="rect">
            <a:avLst/>
          </a:prstGeom>
          <a:noFill/>
          <a:ln w="9525" cap="flat">
            <a:solidFill>
              <a:srgbClr val="7F7F7F"/>
            </a:solidFill>
            <a:prstDash val="solid"/>
            <a:miter/>
            <a:headEnd type="none" w="med" len="med"/>
            <a:tailEnd type="none" w="med" len="med"/>
          </a:ln>
        </p:spPr>
      </p:pic>
      <p:pic>
        <p:nvPicPr>
          <p:cNvPr id="696" name="Shape 696"/>
          <p:cNvPicPr preferRelativeResize="0"/>
          <p:nvPr/>
        </p:nvPicPr>
        <p:blipFill rotWithShape="1">
          <a:blip r:embed="rId15">
            <a:alphaModFix/>
          </a:blip>
          <a:srcRect/>
          <a:stretch/>
        </p:blipFill>
        <p:spPr>
          <a:xfrm>
            <a:off x="762000" y="3038584"/>
            <a:ext cx="871536" cy="1304815"/>
          </a:xfrm>
          <a:prstGeom prst="rect">
            <a:avLst/>
          </a:prstGeom>
          <a:noFill/>
          <a:ln w="9525" cap="flat">
            <a:solidFill>
              <a:srgbClr val="7F7F7F"/>
            </a:solidFill>
            <a:prstDash val="solid"/>
            <a:miter/>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73"/>
                                        </p:tgtEl>
                                      </p:cBhvr>
                                    </p:animEffect>
                                    <p:set>
                                      <p:cBhvr>
                                        <p:cTn id="7" dur="1" fill="hold">
                                          <p:stCondLst>
                                            <p:cond delay="500"/>
                                          </p:stCondLst>
                                        </p:cTn>
                                        <p:tgtEl>
                                          <p:spTgt spid="67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81"/>
                                        </p:tgtEl>
                                        <p:attrNameLst>
                                          <p:attrName>style.visibility</p:attrName>
                                        </p:attrNameLst>
                                      </p:cBhvr>
                                      <p:to>
                                        <p:strVal val="visible"/>
                                      </p:to>
                                    </p:set>
                                    <p:animEffect transition="in" filter="fade">
                                      <p:cBhvr>
                                        <p:cTn id="10" dur="500"/>
                                        <p:tgtEl>
                                          <p:spTgt spid="6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81"/>
                                        </p:tgtEl>
                                      </p:cBhvr>
                                    </p:animEffect>
                                    <p:set>
                                      <p:cBhvr>
                                        <p:cTn id="15" dur="1" fill="hold">
                                          <p:stCondLst>
                                            <p:cond delay="500"/>
                                          </p:stCondLst>
                                        </p:cTn>
                                        <p:tgtEl>
                                          <p:spTgt spid="68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85"/>
                                        </p:tgtEl>
                                        <p:attrNameLst>
                                          <p:attrName>style.visibility</p:attrName>
                                        </p:attrNameLst>
                                      </p:cBhvr>
                                      <p:to>
                                        <p:strVal val="visible"/>
                                      </p:to>
                                    </p:set>
                                    <p:animEffect transition="in" filter="fade">
                                      <p:cBhvr>
                                        <p:cTn id="18" dur="500"/>
                                        <p:tgtEl>
                                          <p:spTgt spid="685"/>
                                        </p:tgtEl>
                                      </p:cBhvr>
                                    </p:animEffect>
                                  </p:childTnLst>
                                </p:cTn>
                              </p:par>
                              <p:par>
                                <p:cTn id="19" presetID="10" presetClass="entr" presetSubtype="0" fill="hold" nodeType="withEffect">
                                  <p:stCondLst>
                                    <p:cond delay="0"/>
                                  </p:stCondLst>
                                  <p:childTnLst>
                                    <p:set>
                                      <p:cBhvr>
                                        <p:cTn id="20" dur="1" fill="hold">
                                          <p:stCondLst>
                                            <p:cond delay="0"/>
                                          </p:stCondLst>
                                        </p:cTn>
                                        <p:tgtEl>
                                          <p:spTgt spid="696"/>
                                        </p:tgtEl>
                                        <p:attrNameLst>
                                          <p:attrName>style.visibility</p:attrName>
                                        </p:attrNameLst>
                                      </p:cBhvr>
                                      <p:to>
                                        <p:strVal val="visible"/>
                                      </p:to>
                                    </p:set>
                                    <p:animEffect transition="in" filter="fade">
                                      <p:cBhvr>
                                        <p:cTn id="21" dur="500"/>
                                        <p:tgtEl>
                                          <p:spTgt spid="696"/>
                                        </p:tgtEl>
                                      </p:cBhvr>
                                    </p:animEffect>
                                  </p:childTnLst>
                                </p:cTn>
                              </p:par>
                              <p:par>
                                <p:cTn id="22" presetID="10" presetClass="entr" presetSubtype="0" fill="hold" nodeType="withEffect">
                                  <p:stCondLst>
                                    <p:cond delay="0"/>
                                  </p:stCondLst>
                                  <p:childTnLst>
                                    <p:set>
                                      <p:cBhvr>
                                        <p:cTn id="23" dur="1" fill="hold">
                                          <p:stCondLst>
                                            <p:cond delay="0"/>
                                          </p:stCondLst>
                                        </p:cTn>
                                        <p:tgtEl>
                                          <p:spTgt spid="695"/>
                                        </p:tgtEl>
                                        <p:attrNameLst>
                                          <p:attrName>style.visibility</p:attrName>
                                        </p:attrNameLst>
                                      </p:cBhvr>
                                      <p:to>
                                        <p:strVal val="visible"/>
                                      </p:to>
                                    </p:set>
                                    <p:animEffect transition="in" filter="fade">
                                      <p:cBhvr>
                                        <p:cTn id="24" dur="500"/>
                                        <p:tgtEl>
                                          <p:spTgt spid="69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94"/>
                                        </p:tgtEl>
                                        <p:attrNameLst>
                                          <p:attrName>style.visibility</p:attrName>
                                        </p:attrNameLst>
                                      </p:cBhvr>
                                      <p:to>
                                        <p:strVal val="visible"/>
                                      </p:to>
                                    </p:set>
                                    <p:animEffect transition="in" filter="fade">
                                      <p:cBhvr>
                                        <p:cTn id="29" dur="10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pSp>
        <p:nvGrpSpPr>
          <p:cNvPr id="701" name="Shape 701"/>
          <p:cNvGrpSpPr/>
          <p:nvPr/>
        </p:nvGrpSpPr>
        <p:grpSpPr>
          <a:xfrm>
            <a:off x="0" y="533400"/>
            <a:ext cx="9144000" cy="4038600"/>
            <a:chOff x="0" y="1066800"/>
            <a:chExt cx="9144000" cy="4038600"/>
          </a:xfrm>
        </p:grpSpPr>
        <p:sp>
          <p:nvSpPr>
            <p:cNvPr id="702" name="Shape 702"/>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03" name="Shape 703"/>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04" name="Shape 704"/>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05" name="Shape 705"/>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06" name="Shape 706"/>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07" name="Shape 707"/>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Principles </a:t>
            </a:r>
            <a:r>
              <a:rPr lang="en-US" sz="3300" b="0" i="0" u="none" strike="noStrike" cap="none" baseline="0">
                <a:solidFill>
                  <a:srgbClr val="3F3F3F"/>
                </a:solidFill>
                <a:latin typeface="Calibri"/>
                <a:ea typeface="Calibri"/>
                <a:cs typeface="Calibri"/>
                <a:sym typeface="Calibri"/>
              </a:rPr>
              <a:t>&gt; Social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708" name="Shape 708"/>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09" name="Shape 709"/>
          <p:cNvSpPr txBox="1"/>
          <p:nvPr/>
        </p:nvSpPr>
        <p:spPr>
          <a:xfrm>
            <a:off x="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What people have a passionate affinity for in an affinity space is not… the other people in the space but rather the passionate endeavor or interest around which the space is organized. The passion that fuels an affinity space can, however, lead to quite different ways of behaving, depending on how the other features… of the affinity space are implemented. While people eventually may come to value their fellow members as one of the primary reasons for being in the affinity space, the shared passion is foregrounded as the reason for being there.</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[Gee &amp; Hayes]</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Nurturing affinity spaces and game-based learning</a:t>
            </a:r>
          </a:p>
        </p:txBody>
      </p:sp>
      <p:sp>
        <p:nvSpPr>
          <p:cNvPr id="710" name="Shape 710"/>
          <p:cNvSpPr/>
          <p:nvPr/>
        </p:nvSpPr>
        <p:spPr>
          <a:xfrm>
            <a:off x="350837" y="1186100"/>
            <a:ext cx="8488363" cy="1846659"/>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sng" strike="noStrike" cap="none" baseline="0">
                <a:solidFill>
                  <a:schemeClr val="lt1"/>
                </a:solidFill>
                <a:latin typeface="Calibri"/>
                <a:ea typeface="Calibri"/>
                <a:cs typeface="Calibri"/>
                <a:sym typeface="Calibri"/>
              </a:rPr>
              <a:t>Nurturing Affinity Space Principle</a:t>
            </a:r>
          </a:p>
          <a:p>
            <a:pPr marL="0" marR="0" lvl="0" indent="0" algn="l" rtl="0">
              <a:spcBef>
                <a:spcPts val="0"/>
              </a:spcBef>
              <a:buClr>
                <a:srgbClr val="000000"/>
              </a:buClr>
              <a:buSzPct val="25000"/>
              <a:buFont typeface="Times New Roman"/>
              <a:buNone/>
            </a:pPr>
            <a:r>
              <a:rPr lang="en-US" sz="2800" b="0" i="0" u="none" strike="noStrike" cap="none" baseline="0">
                <a:solidFill>
                  <a:schemeClr val="lt1"/>
                </a:solidFill>
                <a:latin typeface="Calibri"/>
                <a:ea typeface="Calibri"/>
                <a:cs typeface="Calibri"/>
                <a:sym typeface="Calibri"/>
              </a:rPr>
              <a:t>SAGE affiliates students by enveloping them in shared endeavors that require cross-functional collaboration, thereby creating multiplicities of respected expertise.</a:t>
            </a:r>
          </a:p>
        </p:txBody>
      </p:sp>
      <p:sp>
        <p:nvSpPr>
          <p:cNvPr id="711" name="Shape 711"/>
          <p:cNvSpPr txBox="1"/>
          <p:nvPr/>
        </p:nvSpPr>
        <p:spPr>
          <a:xfrm>
            <a:off x="1295400" y="3805535"/>
            <a:ext cx="65532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Social Gameflow | CSCL | Cognitive Apprenticeship</a:t>
            </a:r>
          </a:p>
        </p:txBody>
      </p:sp>
      <p:sp>
        <p:nvSpPr>
          <p:cNvPr id="712" name="Shape 712"/>
          <p:cNvSpPr/>
          <p:nvPr/>
        </p:nvSpPr>
        <p:spPr>
          <a:xfrm>
            <a:off x="4000500" y="3185159"/>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p:cTn id="7" dur="500"/>
                                        <p:tgtEl>
                                          <p:spTgt spid="712"/>
                                        </p:tgtEl>
                                      </p:cBhvr>
                                    </p:animEffect>
                                  </p:childTnLst>
                                </p:cTn>
                              </p:par>
                              <p:par>
                                <p:cTn id="8" presetID="10" presetClass="entr" presetSubtype="0" fill="hold" nodeType="withEffect">
                                  <p:stCondLst>
                                    <p:cond delay="0"/>
                                  </p:stCondLst>
                                  <p:childTnLst>
                                    <p:set>
                                      <p:cBhvr>
                                        <p:cTn id="9" dur="1" fill="hold">
                                          <p:stCondLst>
                                            <p:cond delay="0"/>
                                          </p:stCondLst>
                                        </p:cTn>
                                        <p:tgtEl>
                                          <p:spTgt spid="710"/>
                                        </p:tgtEl>
                                        <p:attrNameLst>
                                          <p:attrName>style.visibility</p:attrName>
                                        </p:attrNameLst>
                                      </p:cBhvr>
                                      <p:to>
                                        <p:strVal val="visible"/>
                                      </p:to>
                                    </p:set>
                                    <p:animEffect transition="in" filter="fade">
                                      <p:cBhvr>
                                        <p:cTn id="10" dur="500"/>
                                        <p:tgtEl>
                                          <p:spTgt spid="7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9"/>
                                        </p:tgtEl>
                                        <p:attrNameLst>
                                          <p:attrName>style.visibility</p:attrName>
                                        </p:attrNameLst>
                                      </p:cBhvr>
                                      <p:to>
                                        <p:strVal val="visible"/>
                                      </p:to>
                                    </p:set>
                                    <p:animEffect transition="in" filter="fade">
                                      <p:cBhvr>
                                        <p:cTn id="15"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grpSp>
        <p:nvGrpSpPr>
          <p:cNvPr id="117" name="Shape 117"/>
          <p:cNvGrpSpPr/>
          <p:nvPr/>
        </p:nvGrpSpPr>
        <p:grpSpPr>
          <a:xfrm>
            <a:off x="0" y="533400"/>
            <a:ext cx="9144000" cy="4038600"/>
            <a:chOff x="0" y="1066800"/>
            <a:chExt cx="9144000" cy="4038600"/>
          </a:xfrm>
        </p:grpSpPr>
        <p:sp>
          <p:nvSpPr>
            <p:cNvPr id="118" name="Shape 11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19" name="Shape 11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20" name="Shape 12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21" name="Shape 12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22" name="Shape 12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23" name="Shape 123"/>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Introduction </a:t>
            </a:r>
            <a:r>
              <a:rPr lang="en-US" sz="3300" b="0" i="0" u="none" strike="noStrike" cap="none" baseline="0">
                <a:solidFill>
                  <a:srgbClr val="3F3F3F"/>
                </a:solidFill>
                <a:latin typeface="Calibri"/>
                <a:ea typeface="Calibri"/>
                <a:cs typeface="Calibri"/>
                <a:sym typeface="Calibri"/>
              </a:rPr>
              <a:t>&gt;</a:t>
            </a:r>
            <a:r>
              <a:rPr lang="en-US" sz="3300" b="0" i="0" u="none" strike="noStrike" cap="none" baseline="0">
                <a:solidFill>
                  <a:srgbClr val="262626"/>
                </a:solidFill>
                <a:latin typeface="Calibri"/>
                <a:ea typeface="Calibri"/>
                <a:cs typeface="Calibri"/>
                <a:sym typeface="Calibri"/>
              </a:rPr>
              <a:t> </a:t>
            </a:r>
            <a:r>
              <a:rPr lang="en-US" sz="3300" b="0" i="0" u="none" strike="noStrike" cap="none" baseline="0">
                <a:solidFill>
                  <a:srgbClr val="3F3F3F"/>
                </a:solidFill>
                <a:latin typeface="Calibri"/>
                <a:ea typeface="Calibri"/>
                <a:cs typeface="Calibri"/>
                <a:sym typeface="Calibri"/>
              </a:rPr>
              <a:t>Computational Thinking</a:t>
            </a:r>
          </a:p>
        </p:txBody>
      </p:sp>
      <p:pic>
        <p:nvPicPr>
          <p:cNvPr id="124" name="Shape 12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125" name="Shape 125"/>
          <p:cNvSpPr txBox="1"/>
          <p:nvPr/>
        </p:nvSpPr>
        <p:spPr>
          <a:xfrm>
            <a:off x="152400" y="731837"/>
            <a:ext cx="6450837" cy="155416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600" b="0" i="1" u="none" strike="noStrike" cap="none" baseline="0">
                <a:solidFill>
                  <a:schemeClr val="lt1"/>
                </a:solidFill>
                <a:latin typeface="Calibri"/>
                <a:ea typeface="Calibri"/>
                <a:cs typeface="Calibri"/>
                <a:sym typeface="Calibri"/>
              </a:rPr>
              <a:t>a universally applicable attitude and skill set everyone, not just computer scientists, would be eager to learn and use</a:t>
            </a:r>
          </a:p>
        </p:txBody>
      </p:sp>
      <p:sp>
        <p:nvSpPr>
          <p:cNvPr id="126" name="Shape 126"/>
          <p:cNvSpPr txBox="1"/>
          <p:nvPr/>
        </p:nvSpPr>
        <p:spPr>
          <a:xfrm>
            <a:off x="0" y="5029200"/>
            <a:ext cx="9144000" cy="13542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Abstractions are the 'mental' tools of computing.  The power of our 'mental' tools is amplified by the power of our 'metal' tools.  Computing is the automation of our abstractions.</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[Wing]</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and thinking about computing</a:t>
            </a:r>
          </a:p>
        </p:txBody>
      </p:sp>
      <p:sp>
        <p:nvSpPr>
          <p:cNvPr id="127" name="Shape 127"/>
          <p:cNvSpPr txBox="1"/>
          <p:nvPr/>
        </p:nvSpPr>
        <p:spPr>
          <a:xfrm>
            <a:off x="304800" y="2057400"/>
            <a:ext cx="5714999" cy="2308323"/>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1" i="0" u="sng" strike="noStrike" cap="none" baseline="0">
                <a:solidFill>
                  <a:schemeClr val="lt1"/>
                </a:solidFill>
                <a:latin typeface="Calibri"/>
                <a:ea typeface="Calibri"/>
                <a:cs typeface="Calibri"/>
                <a:sym typeface="Calibri"/>
              </a:rPr>
              <a:t>Elements of CT </a:t>
            </a:r>
            <a:r>
              <a:rPr lang="en-US" sz="2400" b="0" i="0" u="sng" strike="noStrike" cap="none" baseline="0">
                <a:solidFill>
                  <a:schemeClr val="lt1"/>
                </a:solidFill>
                <a:latin typeface="Calibri"/>
                <a:ea typeface="Calibri"/>
                <a:cs typeface="Calibri"/>
                <a:sym typeface="Calibri"/>
              </a:rPr>
              <a:t>(NSF core)</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problem formulation, logically organizing &amp; analyzing data, representing data through abstractions such as models, algorithmically automating solutions, implementing effective solutions optimally</a:t>
            </a:r>
          </a:p>
        </p:txBody>
      </p:sp>
      <p:pic>
        <p:nvPicPr>
          <p:cNvPr id="128" name="Shape 128"/>
          <p:cNvPicPr preferRelativeResize="0"/>
          <p:nvPr/>
        </p:nvPicPr>
        <p:blipFill rotWithShape="1">
          <a:blip r:embed="rId4">
            <a:alphaModFix/>
          </a:blip>
          <a:srcRect/>
          <a:stretch/>
        </p:blipFill>
        <p:spPr>
          <a:xfrm>
            <a:off x="6553200" y="1027175"/>
            <a:ext cx="2391435" cy="3163823"/>
          </a:xfrm>
          <a:prstGeom prst="rect">
            <a:avLst/>
          </a:prstGeom>
          <a:noFill/>
          <a:ln w="9525" cap="flat">
            <a:solidFill>
              <a:srgbClr val="7F7F7F"/>
            </a:solidFill>
            <a:prstDash val="solid"/>
            <a:miter/>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10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pSp>
        <p:nvGrpSpPr>
          <p:cNvPr id="717" name="Shape 717"/>
          <p:cNvGrpSpPr/>
          <p:nvPr/>
        </p:nvGrpSpPr>
        <p:grpSpPr>
          <a:xfrm>
            <a:off x="0" y="533400"/>
            <a:ext cx="9144000" cy="4038600"/>
            <a:chOff x="0" y="1066800"/>
            <a:chExt cx="9144000" cy="4038600"/>
          </a:xfrm>
        </p:grpSpPr>
        <p:sp>
          <p:nvSpPr>
            <p:cNvPr id="718" name="Shape 71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19" name="Shape 71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20" name="Shape 72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21" name="Shape 72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22" name="Shape 72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23" name="Shape 72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Principles </a:t>
            </a:r>
            <a:r>
              <a:rPr lang="en-US" sz="3300" b="0" i="0" u="none" strike="noStrike" cap="none" baseline="0">
                <a:solidFill>
                  <a:srgbClr val="3F3F3F"/>
                </a:solidFill>
                <a:latin typeface="Calibri"/>
                <a:ea typeface="Calibri"/>
                <a:cs typeface="Calibri"/>
                <a:sym typeface="Calibri"/>
              </a:rPr>
              <a:t>&gt; Addictive</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724" name="Shape 72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25" name="Shape 725"/>
          <p:cNvSpPr txBox="1"/>
          <p:nvPr/>
        </p:nvSpPr>
        <p:spPr>
          <a:xfrm>
            <a:off x="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Vygotsky argues that players accept the rules of the game not in order to restrict pleasure, but </a:t>
            </a:r>
          </a:p>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instead to maximize it. “To observe the rules of the play structure promises much greater pleasure from the game than the gratification of an immediate impulse.” Through mechanisms of restraint and the withholding of immediate impulses, games transform the player’s experience of constraint into one of abundant pleasure.</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[Salen &amp; Zimmerman]</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Rules of Play: Game Design Fundamentals</a:t>
            </a:r>
          </a:p>
        </p:txBody>
      </p:sp>
      <p:sp>
        <p:nvSpPr>
          <p:cNvPr id="726" name="Shape 726"/>
          <p:cNvSpPr/>
          <p:nvPr/>
        </p:nvSpPr>
        <p:spPr>
          <a:xfrm>
            <a:off x="304800" y="1143000"/>
            <a:ext cx="8488363" cy="1911788"/>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sng" strike="noStrike" cap="none" baseline="0" dirty="0">
                <a:solidFill>
                  <a:schemeClr val="lt1"/>
                </a:solidFill>
                <a:latin typeface="Calibri"/>
                <a:ea typeface="Calibri"/>
                <a:cs typeface="Calibri"/>
                <a:sym typeface="Calibri"/>
              </a:rPr>
              <a:t>Regime of Competence Principle</a:t>
            </a:r>
          </a:p>
          <a:p>
            <a:pPr lvl="0">
              <a:buClr>
                <a:srgbClr val="000000"/>
              </a:buClr>
              <a:buSzPct val="25000"/>
            </a:pPr>
            <a:r>
              <a:rPr lang="en-US" sz="2800" dirty="0">
                <a:solidFill>
                  <a:schemeClr val="lt1"/>
                </a:solidFill>
                <a:latin typeface="Calibri"/>
                <a:ea typeface="Calibri"/>
                <a:cs typeface="Calibri"/>
                <a:sym typeface="Calibri"/>
              </a:rPr>
              <a:t>SAGE induces flow and cultivates engagement by presenting pleasantly frustrating challenges that stretch the competencies of each individual student.</a:t>
            </a:r>
            <a:endParaRPr lang="en-US" sz="2800" b="0" i="0" u="none" strike="noStrike" cap="none" baseline="0" dirty="0">
              <a:solidFill>
                <a:schemeClr val="lt1"/>
              </a:solidFill>
              <a:latin typeface="Calibri"/>
              <a:ea typeface="Calibri"/>
              <a:cs typeface="Calibri"/>
              <a:sym typeface="Calibri"/>
            </a:endParaRPr>
          </a:p>
        </p:txBody>
      </p:sp>
      <p:sp>
        <p:nvSpPr>
          <p:cNvPr id="727" name="Shape 727"/>
          <p:cNvSpPr/>
          <p:nvPr/>
        </p:nvSpPr>
        <p:spPr>
          <a:xfrm>
            <a:off x="4000500" y="3185159"/>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728" name="Shape 728"/>
          <p:cNvSpPr txBox="1"/>
          <p:nvPr/>
        </p:nvSpPr>
        <p:spPr>
          <a:xfrm>
            <a:off x="1874836" y="3805535"/>
            <a:ext cx="553212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Flow | Interest | Motivation | Engagement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animEffect transition="in" filter="fade">
                                      <p:cBhvr>
                                        <p:cTn id="7" dur="500"/>
                                        <p:tgtEl>
                                          <p:spTgt spid="727"/>
                                        </p:tgtEl>
                                      </p:cBhvr>
                                    </p:animEffect>
                                  </p:childTnLst>
                                </p:cTn>
                              </p:par>
                              <p:par>
                                <p:cTn id="8" presetID="10" presetClass="entr" presetSubtype="0" fill="hold" nodeType="withEffect">
                                  <p:stCondLst>
                                    <p:cond delay="0"/>
                                  </p:stCondLst>
                                  <p:childTnLst>
                                    <p:set>
                                      <p:cBhvr>
                                        <p:cTn id="9" dur="1" fill="hold">
                                          <p:stCondLst>
                                            <p:cond delay="0"/>
                                          </p:stCondLst>
                                        </p:cTn>
                                        <p:tgtEl>
                                          <p:spTgt spid="726"/>
                                        </p:tgtEl>
                                        <p:attrNameLst>
                                          <p:attrName>style.visibility</p:attrName>
                                        </p:attrNameLst>
                                      </p:cBhvr>
                                      <p:to>
                                        <p:strVal val="visible"/>
                                      </p:to>
                                    </p:set>
                                    <p:animEffect transition="in" filter="fade">
                                      <p:cBhvr>
                                        <p:cTn id="10" dur="500"/>
                                        <p:tgtEl>
                                          <p:spTgt spid="7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5"/>
                                        </p:tgtEl>
                                        <p:attrNameLst>
                                          <p:attrName>style.visibility</p:attrName>
                                        </p:attrNameLst>
                                      </p:cBhvr>
                                      <p:to>
                                        <p:strVal val="visible"/>
                                      </p:to>
                                    </p:set>
                                    <p:animEffect transition="in" filter="fade">
                                      <p:cBhvr>
                                        <p:cTn id="15" dur="1000"/>
                                        <p:tgtEl>
                                          <p:spTgt spid="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Shape 733"/>
          <p:cNvGrpSpPr/>
          <p:nvPr/>
        </p:nvGrpSpPr>
        <p:grpSpPr>
          <a:xfrm>
            <a:off x="0" y="533400"/>
            <a:ext cx="9144000" cy="4038600"/>
            <a:chOff x="0" y="1066800"/>
            <a:chExt cx="9144000" cy="4038600"/>
          </a:xfrm>
        </p:grpSpPr>
        <p:sp>
          <p:nvSpPr>
            <p:cNvPr id="734" name="Shape 734"/>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35" name="Shape 735"/>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36" name="Shape 736"/>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37" name="Shape 737"/>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38" name="Shape 738"/>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39" name="Shape 739"/>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Principles </a:t>
            </a:r>
            <a:r>
              <a:rPr lang="en-US" sz="3300" b="0" i="0" u="none" strike="noStrike" cap="none" baseline="0">
                <a:solidFill>
                  <a:srgbClr val="3F3F3F"/>
                </a:solidFill>
                <a:latin typeface="Calibri"/>
                <a:ea typeface="Calibri"/>
                <a:cs typeface="Calibri"/>
                <a:sym typeface="Calibri"/>
              </a:rPr>
              <a:t>&gt; Gameful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740" name="Shape 740"/>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41" name="Shape 741"/>
          <p:cNvSpPr txBox="1"/>
          <p:nvPr/>
        </p:nvSpPr>
        <p:spPr>
          <a:xfrm>
            <a:off x="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baseline="0">
                <a:solidFill>
                  <a:srgbClr val="3F3F3F"/>
                </a:solidFill>
                <a:latin typeface="Calibri"/>
                <a:ea typeface="Calibri"/>
                <a:cs typeface="Calibri"/>
                <a:sym typeface="Calibri"/>
              </a:rPr>
              <a:t>[In] some types of instructional games, the movement from one level to another with increasing difficulty and the need to apply more skill to master the new level is similar to the educational concept of scaffolding... The technique of scaffolding and the use of levels in games provide educational advantages but also maintain interest in the game as a player moves from level to level having different experiences and achieving success as he or she progresses toward the ultimate goal.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[Kapp]</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Gamification of Learning and Instruction</a:t>
            </a:r>
          </a:p>
        </p:txBody>
      </p:sp>
      <p:sp>
        <p:nvSpPr>
          <p:cNvPr id="742" name="Shape 742"/>
          <p:cNvSpPr/>
          <p:nvPr/>
        </p:nvSpPr>
        <p:spPr>
          <a:xfrm>
            <a:off x="304800" y="846653"/>
            <a:ext cx="8488363" cy="2277547"/>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sng" strike="noStrike" cap="none" baseline="0" dirty="0">
                <a:solidFill>
                  <a:schemeClr val="lt1"/>
                </a:solidFill>
                <a:latin typeface="Calibri"/>
                <a:ea typeface="Calibri"/>
                <a:cs typeface="Calibri"/>
                <a:sym typeface="Calibri"/>
              </a:rPr>
              <a:t>Situated Meaning Principle</a:t>
            </a:r>
          </a:p>
          <a:p>
            <a:pPr lvl="0">
              <a:buClr>
                <a:srgbClr val="000000"/>
              </a:buClr>
              <a:buSzPct val="25000"/>
            </a:pPr>
            <a:r>
              <a:rPr lang="en-US" sz="2800" dirty="0">
                <a:solidFill>
                  <a:schemeClr val="lt1"/>
                </a:solidFill>
                <a:latin typeface="Calibri"/>
                <a:ea typeface="Calibri"/>
                <a:cs typeface="Calibri"/>
                <a:sym typeface="Calibri"/>
              </a:rPr>
              <a:t>SAGE does not assemble CT concepts disconnected from gameplay, but instead envelopes students in gameful environments in which concept exploration emerges as narratives unfold.</a:t>
            </a:r>
            <a:endParaRPr lang="en-US" sz="2800" b="0" i="0" u="none" strike="noStrike" cap="none" baseline="0" dirty="0">
              <a:solidFill>
                <a:schemeClr val="lt1"/>
              </a:solidFill>
              <a:latin typeface="Calibri"/>
              <a:ea typeface="Calibri"/>
              <a:cs typeface="Calibri"/>
              <a:sym typeface="Calibri"/>
            </a:endParaRPr>
          </a:p>
        </p:txBody>
      </p:sp>
      <p:sp>
        <p:nvSpPr>
          <p:cNvPr id="743" name="Shape 743"/>
          <p:cNvSpPr/>
          <p:nvPr/>
        </p:nvSpPr>
        <p:spPr>
          <a:xfrm>
            <a:off x="4000500" y="32004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744" name="Shape 744"/>
          <p:cNvSpPr txBox="1"/>
          <p:nvPr/>
        </p:nvSpPr>
        <p:spPr>
          <a:xfrm>
            <a:off x="685800" y="3810000"/>
            <a:ext cx="76962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Learning in Activity | Embodiment | </a:t>
            </a:r>
            <a:r>
              <a:rPr lang="en-US" sz="2400" b="0" i="0" u="none" strike="noStrike" cap="none" baseline="0" dirty="0" smtClean="0">
                <a:solidFill>
                  <a:schemeClr val="lt1"/>
                </a:solidFill>
                <a:latin typeface="Calibri"/>
                <a:ea typeface="Calibri"/>
                <a:cs typeface="Calibri"/>
                <a:sym typeface="Calibri"/>
              </a:rPr>
              <a:t>Scaffolding |</a:t>
            </a:r>
            <a:r>
              <a:rPr lang="en-US" sz="2400" b="0" i="0" u="none" strike="noStrike" cap="none" dirty="0" smtClean="0">
                <a:solidFill>
                  <a:schemeClr val="lt1"/>
                </a:solidFill>
                <a:latin typeface="Calibri"/>
                <a:ea typeface="Calibri"/>
                <a:cs typeface="Calibri"/>
                <a:sym typeface="Calibri"/>
              </a:rPr>
              <a:t> GBS | SCC</a:t>
            </a:r>
            <a:endParaRPr lang="en-US" sz="2400" b="0" i="0" u="none" strike="noStrike" cap="none" baseline="0" dirty="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500"/>
                                        <p:tgtEl>
                                          <p:spTgt spid="743"/>
                                        </p:tgtEl>
                                      </p:cBhvr>
                                    </p:animEffect>
                                  </p:childTnLst>
                                </p:cTn>
                              </p:par>
                              <p:par>
                                <p:cTn id="8" presetID="10" presetClass="entr" presetSubtype="0" fill="hold" nodeType="withEffect">
                                  <p:stCondLst>
                                    <p:cond delay="0"/>
                                  </p:stCondLst>
                                  <p:childTnLst>
                                    <p:set>
                                      <p:cBhvr>
                                        <p:cTn id="9" dur="1" fill="hold">
                                          <p:stCondLst>
                                            <p:cond delay="0"/>
                                          </p:stCondLst>
                                        </p:cTn>
                                        <p:tgtEl>
                                          <p:spTgt spid="742"/>
                                        </p:tgtEl>
                                        <p:attrNameLst>
                                          <p:attrName>style.visibility</p:attrName>
                                        </p:attrNameLst>
                                      </p:cBhvr>
                                      <p:to>
                                        <p:strVal val="visible"/>
                                      </p:to>
                                    </p:set>
                                    <p:animEffect transition="in" filter="fade">
                                      <p:cBhvr>
                                        <p:cTn id="10" dur="500"/>
                                        <p:tgtEl>
                                          <p:spTgt spid="7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1000"/>
                                        <p:tgtEl>
                                          <p:spTgt spid="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49" name="Shape 749"/>
          <p:cNvGrpSpPr/>
          <p:nvPr/>
        </p:nvGrpSpPr>
        <p:grpSpPr>
          <a:xfrm>
            <a:off x="0" y="533400"/>
            <a:ext cx="9144000" cy="4038600"/>
            <a:chOff x="0" y="1066800"/>
            <a:chExt cx="9144000" cy="4038600"/>
          </a:xfrm>
        </p:grpSpPr>
        <p:sp>
          <p:nvSpPr>
            <p:cNvPr id="750" name="Shape 75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51" name="Shape 75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52" name="Shape 75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53" name="Shape 75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54" name="Shape 75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55" name="Shape 755"/>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Principles </a:t>
            </a:r>
            <a:r>
              <a:rPr lang="en-US" sz="3300" b="0" i="0" u="none" strike="noStrike" cap="none" baseline="0">
                <a:solidFill>
                  <a:srgbClr val="3F3F3F"/>
                </a:solidFill>
                <a:latin typeface="Calibri"/>
                <a:ea typeface="Calibri"/>
                <a:cs typeface="Calibri"/>
                <a:sym typeface="Calibri"/>
              </a:rPr>
              <a:t>&gt; Engineering</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756" name="Shape 756"/>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57" name="Shape 757"/>
          <p:cNvSpPr txBox="1"/>
          <p:nvPr/>
        </p:nvSpPr>
        <p:spPr>
          <a:xfrm>
            <a:off x="0" y="5094982"/>
            <a:ext cx="9144000" cy="135421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When you have played a video game for a while, something magical happens to the texts </a:t>
            </a:r>
          </a:p>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associated with it.  All of a sudden they seem lucid and clear and readable.</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[Gee]</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What Video Games Have to Teach Us about Learning and Literacy</a:t>
            </a:r>
          </a:p>
        </p:txBody>
      </p:sp>
      <p:sp>
        <p:nvSpPr>
          <p:cNvPr id="758" name="Shape 758"/>
          <p:cNvSpPr/>
          <p:nvPr/>
        </p:nvSpPr>
        <p:spPr>
          <a:xfrm>
            <a:off x="304800" y="846653"/>
            <a:ext cx="8488363" cy="2277547"/>
          </a:xfrm>
          <a:prstGeom prst="rect">
            <a:avLst/>
          </a:prstGeom>
          <a:noFill/>
          <a:ln w="381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3000" b="1" i="0" u="sng" strike="noStrike" cap="none" baseline="0" dirty="0">
                <a:solidFill>
                  <a:schemeClr val="lt1"/>
                </a:solidFill>
                <a:latin typeface="Calibri"/>
                <a:ea typeface="Calibri"/>
                <a:cs typeface="Calibri"/>
                <a:sym typeface="Calibri"/>
              </a:rPr>
              <a:t>Explicit Information On-Demand &amp; JIT Principle</a:t>
            </a:r>
          </a:p>
          <a:p>
            <a:pPr lvl="0">
              <a:buClr>
                <a:srgbClr val="000000"/>
              </a:buClr>
              <a:buSzPct val="25000"/>
            </a:pPr>
            <a:r>
              <a:rPr lang="en-US" sz="2800" dirty="0">
                <a:solidFill>
                  <a:schemeClr val="lt1"/>
                </a:solidFill>
                <a:latin typeface="Calibri"/>
                <a:ea typeface="Calibri"/>
                <a:cs typeface="Calibri"/>
                <a:sym typeface="Calibri"/>
              </a:rPr>
              <a:t>SAGE explains directly only when students eagerly seek or desire information and have accrued the experience and motivation imperative to consume that information lucidly.</a:t>
            </a:r>
            <a:endParaRPr lang="en-US" sz="2800" b="0" i="0" u="none" strike="noStrike" cap="none" baseline="0" dirty="0">
              <a:solidFill>
                <a:schemeClr val="lt1"/>
              </a:solidFill>
              <a:latin typeface="Calibri"/>
              <a:ea typeface="Calibri"/>
              <a:cs typeface="Calibri"/>
              <a:sym typeface="Calibri"/>
            </a:endParaRPr>
          </a:p>
        </p:txBody>
      </p:sp>
      <p:sp>
        <p:nvSpPr>
          <p:cNvPr id="759" name="Shape 759"/>
          <p:cNvSpPr/>
          <p:nvPr/>
        </p:nvSpPr>
        <p:spPr>
          <a:xfrm>
            <a:off x="4000500" y="32004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760" name="Shape 760"/>
          <p:cNvSpPr txBox="1"/>
          <p:nvPr/>
        </p:nvSpPr>
        <p:spPr>
          <a:xfrm>
            <a:off x="2362200" y="3810000"/>
            <a:ext cx="47244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Problem-Based Learning | SDT | CET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500"/>
                                        <p:tgtEl>
                                          <p:spTgt spid="759"/>
                                        </p:tgtEl>
                                      </p:cBhvr>
                                    </p:animEffect>
                                  </p:childTnLst>
                                </p:cTn>
                              </p:par>
                              <p:par>
                                <p:cTn id="8" presetID="10" presetClass="entr" presetSubtype="0" fill="hold" nodeType="withEffect">
                                  <p:stCondLst>
                                    <p:cond delay="0"/>
                                  </p:stCondLst>
                                  <p:childTnLst>
                                    <p:set>
                                      <p:cBhvr>
                                        <p:cTn id="9" dur="1" fill="hold">
                                          <p:stCondLst>
                                            <p:cond delay="0"/>
                                          </p:stCondLst>
                                        </p:cTn>
                                        <p:tgtEl>
                                          <p:spTgt spid="758"/>
                                        </p:tgtEl>
                                        <p:attrNameLst>
                                          <p:attrName>style.visibility</p:attrName>
                                        </p:attrNameLst>
                                      </p:cBhvr>
                                      <p:to>
                                        <p:strVal val="visible"/>
                                      </p:to>
                                    </p:set>
                                    <p:animEffect transition="in" filter="fade">
                                      <p:cBhvr>
                                        <p:cTn id="10" dur="500"/>
                                        <p:tgtEl>
                                          <p:spTgt spid="7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fade">
                                      <p:cBhvr>
                                        <p:cTn id="15" dur="10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pSp>
        <p:nvGrpSpPr>
          <p:cNvPr id="765" name="Shape 765"/>
          <p:cNvGrpSpPr/>
          <p:nvPr/>
        </p:nvGrpSpPr>
        <p:grpSpPr>
          <a:xfrm>
            <a:off x="0" y="533400"/>
            <a:ext cx="9144000" cy="4038600"/>
            <a:chOff x="0" y="1066800"/>
            <a:chExt cx="9144000" cy="4038600"/>
          </a:xfrm>
        </p:grpSpPr>
        <p:sp>
          <p:nvSpPr>
            <p:cNvPr id="766" name="Shape 766"/>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67" name="Shape 767"/>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68" name="Shape 768"/>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69" name="Shape 769"/>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70" name="Shape 770"/>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71" name="Shape 771"/>
          <p:cNvSpPr txBox="1"/>
          <p:nvPr/>
        </p:nvSpPr>
        <p:spPr>
          <a:xfrm>
            <a:off x="0" y="9525"/>
            <a:ext cx="9220200" cy="60016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GBL Design Tactics</a:t>
            </a:r>
          </a:p>
        </p:txBody>
      </p:sp>
      <p:pic>
        <p:nvPicPr>
          <p:cNvPr id="772" name="Shape 772"/>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73" name="Shape 773"/>
          <p:cNvSpPr txBox="1"/>
          <p:nvPr/>
        </p:nvSpPr>
        <p:spPr>
          <a:xfrm>
            <a:off x="0" y="45720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 majority of the research... used games in which a number of game attributes were embedded within the game... To truly understand the relationships that exist, we must first explore these game attributes in isolation... The ultimate goal is to encourage this desired learner state by using certain information with certain game attributes in order to produce specific learned knowledge, skills, and attitudes.</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[Wilson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Relationships between game attributes and learning outcomes: review &amp; research proposals</a:t>
            </a:r>
          </a:p>
        </p:txBody>
      </p:sp>
      <p:grpSp>
        <p:nvGrpSpPr>
          <p:cNvPr id="774" name="Shape 774"/>
          <p:cNvGrpSpPr/>
          <p:nvPr/>
        </p:nvGrpSpPr>
        <p:grpSpPr>
          <a:xfrm>
            <a:off x="152400" y="685800"/>
            <a:ext cx="9067799" cy="3752909"/>
            <a:chOff x="152400" y="685800"/>
            <a:chExt cx="9067799" cy="3752909"/>
          </a:xfrm>
        </p:grpSpPr>
        <p:sp>
          <p:nvSpPr>
            <p:cNvPr id="775" name="Shape 775"/>
            <p:cNvSpPr txBox="1"/>
            <p:nvPr/>
          </p:nvSpPr>
          <p:spPr>
            <a:xfrm>
              <a:off x="152400" y="685800"/>
              <a:ext cx="9067799" cy="31241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200" b="1" i="1" u="none" strike="noStrike" cap="none" baseline="0" dirty="0">
                  <a:solidFill>
                    <a:schemeClr val="lt1"/>
                  </a:solidFill>
                  <a:latin typeface="Calibri"/>
                  <a:ea typeface="Calibri"/>
                  <a:cs typeface="Calibri"/>
                  <a:sym typeface="Calibri"/>
                </a:rPr>
                <a:t>Game system design is a kind of </a:t>
              </a:r>
              <a:r>
                <a:rPr lang="en-US" sz="2200" b="1" i="1" u="none" strike="noStrike" cap="none" baseline="0" dirty="0" err="1">
                  <a:solidFill>
                    <a:schemeClr val="lt1"/>
                  </a:solidFill>
                  <a:latin typeface="Calibri"/>
                  <a:ea typeface="Calibri"/>
                  <a:cs typeface="Calibri"/>
                  <a:sym typeface="Calibri"/>
                </a:rPr>
                <a:t>metagame</a:t>
              </a:r>
              <a:r>
                <a:rPr lang="en-US" sz="2200" b="1" i="1" u="none" strike="noStrike" cap="none" baseline="0" dirty="0">
                  <a:solidFill>
                    <a:schemeClr val="lt1"/>
                  </a:solidFill>
                  <a:latin typeface="Calibri"/>
                  <a:ea typeface="Calibri"/>
                  <a:cs typeface="Calibri"/>
                  <a:sym typeface="Calibri"/>
                </a:rPr>
                <a:t> design. A game system designer designs the structure within which other game designers will create games. </a:t>
              </a:r>
              <a:r>
                <a:rPr lang="en-US" sz="2200" b="0" i="1" u="none" strike="noStrike" cap="none" baseline="0" dirty="0">
                  <a:solidFill>
                    <a:schemeClr val="lt1"/>
                  </a:solidFill>
                  <a:latin typeface="Calibri"/>
                  <a:ea typeface="Calibri"/>
                  <a:cs typeface="Calibri"/>
                  <a:sym typeface="Calibri"/>
                </a:rPr>
                <a:t>The “rules” of the system are the physical qualities of the game system components; the “play” that takes place is game design itself, resulting in sets of rules that make use of the game system. This kind of process requires that the game system designer give up a significant degree of control, as other player-designers decide how the game system will be used in actual games. But this loss of control is ultimately what is so satisfying about designing game systems: as a platform for player-driven creativity, a game system is a catalyst for truly transformative and emergent play.</a:t>
              </a:r>
            </a:p>
          </p:txBody>
        </p:sp>
        <p:sp>
          <p:nvSpPr>
            <p:cNvPr id="776" name="Shape 776"/>
            <p:cNvSpPr txBox="1"/>
            <p:nvPr/>
          </p:nvSpPr>
          <p:spPr>
            <a:xfrm>
              <a:off x="6629400" y="4038600"/>
              <a:ext cx="25145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[Salen &amp; Zimmerman]</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3"/>
                                        </p:tgtEl>
                                        <p:attrNameLst>
                                          <p:attrName>style.visibility</p:attrName>
                                        </p:attrNameLst>
                                      </p:cBhvr>
                                      <p:to>
                                        <p:strVal val="visible"/>
                                      </p:to>
                                    </p:set>
                                    <p:animEffect transition="in" filter="fade">
                                      <p:cBhvr>
                                        <p:cTn id="7" dur="10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grpSp>
        <p:nvGrpSpPr>
          <p:cNvPr id="781" name="Shape 781"/>
          <p:cNvGrpSpPr/>
          <p:nvPr/>
        </p:nvGrpSpPr>
        <p:grpSpPr>
          <a:xfrm>
            <a:off x="0" y="533400"/>
            <a:ext cx="9144000" cy="4038600"/>
            <a:chOff x="0" y="1066800"/>
            <a:chExt cx="9144000" cy="4038600"/>
          </a:xfrm>
        </p:grpSpPr>
        <p:sp>
          <p:nvSpPr>
            <p:cNvPr id="782" name="Shape 782"/>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783" name="Shape 783"/>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784" name="Shape 784"/>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785" name="Shape 785"/>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786" name="Shape 786"/>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787" name="Shape 787"/>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Design Tactics </a:t>
            </a:r>
            <a:r>
              <a:rPr lang="en-US" sz="3300" b="0" i="0" u="none" strike="noStrike" cap="none" baseline="0">
                <a:solidFill>
                  <a:srgbClr val="3F3F3F"/>
                </a:solidFill>
                <a:latin typeface="Calibri"/>
                <a:ea typeface="Calibri"/>
                <a:cs typeface="Calibri"/>
                <a:sym typeface="Calibri"/>
              </a:rPr>
              <a:t>&gt; Social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788" name="Shape 788"/>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789" name="Shape 789"/>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Affinity spaces tend to encourage a view of learning where the individual is proactive, self-propelled, and engaged with trial and error and where failure is seen as a path to success. This view of learning does not exclude asking for help, but help from the community is never seen as replacing a person’s responsibility for his or her own learning.</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[Gee &amp; Hayes]</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Nurturing affinity spaces and game-based learning</a:t>
            </a:r>
          </a:p>
        </p:txBody>
      </p:sp>
      <p:sp>
        <p:nvSpPr>
          <p:cNvPr id="790" name="Shape 790"/>
          <p:cNvSpPr/>
          <p:nvPr/>
        </p:nvSpPr>
        <p:spPr>
          <a:xfrm>
            <a:off x="4114800" y="3429000"/>
            <a:ext cx="685799" cy="292607"/>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791" name="Shape 791"/>
          <p:cNvSpPr/>
          <p:nvPr/>
        </p:nvSpPr>
        <p:spPr>
          <a:xfrm>
            <a:off x="2133600" y="2895600"/>
            <a:ext cx="4419599" cy="461664"/>
          </a:xfrm>
          <a:prstGeom prst="rect">
            <a:avLst/>
          </a:prstGeom>
          <a:noFill/>
          <a:ln w="127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Nurturing Affinity Space Principle</a:t>
            </a:r>
          </a:p>
        </p:txBody>
      </p:sp>
      <p:sp>
        <p:nvSpPr>
          <p:cNvPr id="792" name="Shape 792"/>
          <p:cNvSpPr txBox="1"/>
          <p:nvPr/>
        </p:nvSpPr>
        <p:spPr>
          <a:xfrm>
            <a:off x="1219200" y="3805535"/>
            <a:ext cx="65532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Social Gameflow | CSCL | Cognitive Apprenticeship</a:t>
            </a:r>
          </a:p>
        </p:txBody>
      </p:sp>
      <p:sp>
        <p:nvSpPr>
          <p:cNvPr id="793" name="Shape 793"/>
          <p:cNvSpPr/>
          <p:nvPr/>
        </p:nvSpPr>
        <p:spPr>
          <a:xfrm>
            <a:off x="76200" y="914400"/>
            <a:ext cx="8988552" cy="1292662"/>
          </a:xfrm>
          <a:prstGeom prst="rect">
            <a:avLst/>
          </a:prstGeom>
          <a:noFill/>
          <a:ln w="38100" cap="flat">
            <a:solidFill>
              <a:srgbClr val="3F3F3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600" b="0" i="0" u="none" strike="noStrike" cap="none" baseline="0" dirty="0">
                <a:solidFill>
                  <a:schemeClr val="lt1"/>
                </a:solidFill>
                <a:latin typeface="Calibri"/>
                <a:ea typeface="Calibri"/>
                <a:cs typeface="Calibri"/>
                <a:sym typeface="Calibri"/>
              </a:rPr>
              <a:t>Role provisioning</a:t>
            </a:r>
          </a:p>
          <a:p>
            <a:pPr marL="0" marR="0" lvl="0" indent="0" algn="l" rtl="0">
              <a:spcBef>
                <a:spcPts val="0"/>
              </a:spcBef>
              <a:buSzPct val="25000"/>
              <a:buNone/>
            </a:pPr>
            <a:r>
              <a:rPr lang="en-US" sz="2600" b="0" i="0" u="none" strike="noStrike" cap="none" baseline="0" dirty="0">
                <a:solidFill>
                  <a:schemeClr val="lt1"/>
                </a:solidFill>
                <a:latin typeface="Calibri"/>
                <a:ea typeface="Calibri"/>
                <a:cs typeface="Calibri"/>
                <a:sym typeface="Calibri"/>
              </a:rPr>
              <a:t>Peer-visible explanation facilitation (elected &amp; prompted)</a:t>
            </a:r>
          </a:p>
          <a:p>
            <a:pPr marL="0" marR="0" lvl="0" indent="0" algn="l" rtl="0">
              <a:spcBef>
                <a:spcPts val="0"/>
              </a:spcBef>
              <a:buSzPct val="25000"/>
              <a:buNone/>
            </a:pPr>
            <a:r>
              <a:rPr lang="en-US" sz="2600" b="0" i="0" u="none" strike="noStrike" cap="none" baseline="0" dirty="0" smtClean="0">
                <a:solidFill>
                  <a:schemeClr val="lt1"/>
                </a:solidFill>
                <a:latin typeface="Calibri"/>
                <a:ea typeface="Calibri"/>
                <a:cs typeface="Calibri"/>
                <a:sym typeface="Calibri"/>
              </a:rPr>
              <a:t>Script </a:t>
            </a:r>
            <a:r>
              <a:rPr lang="en-US" sz="2600" b="0" i="0" u="none" strike="noStrike" cap="none" baseline="0" dirty="0">
                <a:solidFill>
                  <a:schemeClr val="lt1"/>
                </a:solidFill>
                <a:latin typeface="Calibri"/>
                <a:ea typeface="Calibri"/>
                <a:cs typeface="Calibri"/>
                <a:sym typeface="Calibri"/>
              </a:rPr>
              <a:t>sharing &amp; embedded chat (elected &amp; event-driven)</a:t>
            </a:r>
          </a:p>
        </p:txBody>
      </p:sp>
      <p:sp>
        <p:nvSpPr>
          <p:cNvPr id="794" name="Shape 794"/>
          <p:cNvSpPr/>
          <p:nvPr/>
        </p:nvSpPr>
        <p:spPr>
          <a:xfrm>
            <a:off x="4000500" y="22860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500"/>
                                        <p:tgtEl>
                                          <p:spTgt spid="790"/>
                                        </p:tgtEl>
                                      </p:cBhvr>
                                    </p:animEffect>
                                  </p:childTnLst>
                                </p:cTn>
                              </p:par>
                              <p:par>
                                <p:cTn id="8" presetID="10" presetClass="entr" presetSubtype="0" fill="hold" nodeType="withEffect">
                                  <p:stCondLst>
                                    <p:cond delay="0"/>
                                  </p:stCondLst>
                                  <p:childTnLst>
                                    <p:set>
                                      <p:cBhvr>
                                        <p:cTn id="9" dur="1" fill="hold">
                                          <p:stCondLst>
                                            <p:cond delay="0"/>
                                          </p:stCondLst>
                                        </p:cTn>
                                        <p:tgtEl>
                                          <p:spTgt spid="791"/>
                                        </p:tgtEl>
                                        <p:attrNameLst>
                                          <p:attrName>style.visibility</p:attrName>
                                        </p:attrNameLst>
                                      </p:cBhvr>
                                      <p:to>
                                        <p:strVal val="visible"/>
                                      </p:to>
                                    </p:set>
                                    <p:animEffect transition="in" filter="fade">
                                      <p:cBhvr>
                                        <p:cTn id="10" dur="500"/>
                                        <p:tgtEl>
                                          <p:spTgt spid="7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94"/>
                                        </p:tgtEl>
                                        <p:attrNameLst>
                                          <p:attrName>style.visibility</p:attrName>
                                        </p:attrNameLst>
                                      </p:cBhvr>
                                      <p:to>
                                        <p:strVal val="visible"/>
                                      </p:to>
                                    </p:set>
                                    <p:animEffect transition="in" filter="fade">
                                      <p:cBhvr>
                                        <p:cTn id="15" dur="500"/>
                                        <p:tgtEl>
                                          <p:spTgt spid="794"/>
                                        </p:tgtEl>
                                      </p:cBhvr>
                                    </p:animEffect>
                                  </p:childTnLst>
                                </p:cTn>
                              </p:par>
                              <p:par>
                                <p:cTn id="16" presetID="10" presetClass="entr" presetSubtype="0" fill="hold" nodeType="withEffect">
                                  <p:stCondLst>
                                    <p:cond delay="0"/>
                                  </p:stCondLst>
                                  <p:childTnLst>
                                    <p:set>
                                      <p:cBhvr>
                                        <p:cTn id="17" dur="1" fill="hold">
                                          <p:stCondLst>
                                            <p:cond delay="0"/>
                                          </p:stCondLst>
                                        </p:cTn>
                                        <p:tgtEl>
                                          <p:spTgt spid="793"/>
                                        </p:tgtEl>
                                        <p:attrNameLst>
                                          <p:attrName>style.visibility</p:attrName>
                                        </p:attrNameLst>
                                      </p:cBhvr>
                                      <p:to>
                                        <p:strVal val="visible"/>
                                      </p:to>
                                    </p:set>
                                    <p:animEffect transition="in" filter="fade">
                                      <p:cBhvr>
                                        <p:cTn id="18" dur="500"/>
                                        <p:tgtEl>
                                          <p:spTgt spid="7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89"/>
                                        </p:tgtEl>
                                        <p:attrNameLst>
                                          <p:attrName>style.visibility</p:attrName>
                                        </p:attrNameLst>
                                      </p:cBhvr>
                                      <p:to>
                                        <p:strVal val="visible"/>
                                      </p:to>
                                    </p:set>
                                    <p:animEffect transition="in" filter="fade">
                                      <p:cBhvr>
                                        <p:cTn id="23" dur="10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799" name="Shape 799"/>
          <p:cNvGrpSpPr/>
          <p:nvPr/>
        </p:nvGrpSpPr>
        <p:grpSpPr>
          <a:xfrm>
            <a:off x="0" y="533400"/>
            <a:ext cx="9144000" cy="4038600"/>
            <a:chOff x="0" y="1066800"/>
            <a:chExt cx="9144000" cy="4038600"/>
          </a:xfrm>
        </p:grpSpPr>
        <p:sp>
          <p:nvSpPr>
            <p:cNvPr id="800" name="Shape 80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01" name="Shape 80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02" name="Shape 80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03" name="Shape 80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04" name="Shape 80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05" name="Shape 805"/>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Design Tactics </a:t>
            </a:r>
            <a:r>
              <a:rPr lang="en-US" sz="3300" b="0" i="0" u="none" strike="noStrike" cap="none" baseline="0">
                <a:solidFill>
                  <a:srgbClr val="3F3F3F"/>
                </a:solidFill>
                <a:latin typeface="Calibri"/>
                <a:ea typeface="Calibri"/>
                <a:cs typeface="Calibri"/>
                <a:sym typeface="Calibri"/>
              </a:rPr>
              <a:t>&gt; Addictive</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806" name="Shape 806"/>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807" name="Shape 807"/>
          <p:cNvSpPr/>
          <p:nvPr/>
        </p:nvSpPr>
        <p:spPr>
          <a:xfrm>
            <a:off x="4114800" y="3429000"/>
            <a:ext cx="685799" cy="292607"/>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08" name="Shape 808"/>
          <p:cNvSpPr/>
          <p:nvPr/>
        </p:nvSpPr>
        <p:spPr>
          <a:xfrm>
            <a:off x="2239964" y="2895600"/>
            <a:ext cx="4267198" cy="461664"/>
          </a:xfrm>
          <a:prstGeom prst="rect">
            <a:avLst/>
          </a:prstGeom>
          <a:noFill/>
          <a:ln w="127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Regime of Competence Principle</a:t>
            </a:r>
          </a:p>
        </p:txBody>
      </p:sp>
      <p:sp>
        <p:nvSpPr>
          <p:cNvPr id="809" name="Shape 809"/>
          <p:cNvSpPr/>
          <p:nvPr/>
        </p:nvSpPr>
        <p:spPr>
          <a:xfrm>
            <a:off x="228600" y="914400"/>
            <a:ext cx="8610599" cy="1292662"/>
          </a:xfrm>
          <a:prstGeom prst="rect">
            <a:avLst/>
          </a:prstGeom>
          <a:noFill/>
          <a:ln w="38100" cap="flat">
            <a:solidFill>
              <a:srgbClr val="3F3F3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600" b="0" i="0" u="none" strike="noStrike" cap="none" baseline="0" dirty="0">
                <a:solidFill>
                  <a:schemeClr val="lt1"/>
                </a:solidFill>
                <a:latin typeface="Calibri"/>
                <a:ea typeface="Calibri"/>
                <a:cs typeface="Calibri"/>
                <a:sym typeface="Calibri"/>
              </a:rPr>
              <a:t>Game mechanic blocks (GMB) with adaptive constraints</a:t>
            </a:r>
          </a:p>
          <a:p>
            <a:pPr marL="0" marR="0" lvl="0" indent="0" algn="l" rtl="0">
              <a:spcBef>
                <a:spcPts val="0"/>
              </a:spcBef>
              <a:buSzPct val="25000"/>
              <a:buNone/>
            </a:pPr>
            <a:r>
              <a:rPr lang="en-US" sz="2600" b="0" i="0" u="none" strike="noStrike" cap="none" baseline="0" dirty="0">
                <a:solidFill>
                  <a:schemeClr val="lt1"/>
                </a:solidFill>
                <a:latin typeface="Calibri"/>
                <a:ea typeface="Calibri"/>
                <a:cs typeface="Calibri"/>
                <a:sym typeface="Calibri"/>
              </a:rPr>
              <a:t>Configurable block point system integrated with GMB &amp; levels</a:t>
            </a:r>
          </a:p>
          <a:p>
            <a:pPr marL="0" marR="0" lvl="0" indent="0" algn="l" rtl="0">
              <a:spcBef>
                <a:spcPts val="0"/>
              </a:spcBef>
              <a:buSzPct val="25000"/>
              <a:buNone/>
            </a:pPr>
            <a:r>
              <a:rPr lang="en-US" sz="2600" b="0" i="0" u="none" strike="noStrike" cap="none" baseline="0" dirty="0">
                <a:solidFill>
                  <a:schemeClr val="lt1"/>
                </a:solidFill>
                <a:latin typeface="Calibri"/>
                <a:ea typeface="Calibri"/>
                <a:cs typeface="Calibri"/>
                <a:sym typeface="Calibri"/>
              </a:rPr>
              <a:t>Achievement system</a:t>
            </a:r>
          </a:p>
        </p:txBody>
      </p:sp>
      <p:sp>
        <p:nvSpPr>
          <p:cNvPr id="810" name="Shape 810"/>
          <p:cNvSpPr/>
          <p:nvPr/>
        </p:nvSpPr>
        <p:spPr>
          <a:xfrm>
            <a:off x="4000500" y="22860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11" name="Shape 811"/>
          <p:cNvSpPr txBox="1"/>
          <p:nvPr/>
        </p:nvSpPr>
        <p:spPr>
          <a:xfrm>
            <a:off x="1828800" y="3805535"/>
            <a:ext cx="56388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Flow | Interest | Motivation | Engagement</a:t>
            </a:r>
          </a:p>
        </p:txBody>
      </p:sp>
      <p:sp>
        <p:nvSpPr>
          <p:cNvPr id="812" name="Shape 812"/>
          <p:cNvSpPr txBox="1"/>
          <p:nvPr/>
        </p:nvSpPr>
        <p:spPr>
          <a:xfrm>
            <a:off x="0" y="4876800"/>
            <a:ext cx="9144000" cy="166199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dirty="0">
                <a:solidFill>
                  <a:srgbClr val="3F3F3F"/>
                </a:solidFill>
                <a:latin typeface="Calibri"/>
                <a:ea typeface="Calibri"/>
                <a:cs typeface="Calibri"/>
                <a:sym typeface="Calibri"/>
              </a:rPr>
              <a:t>The real world doesn’t offer as easily the carefully designed pleasures, the thrilling challenges, and the powerful social bonding afforded by virtual environments.  Reality doesn’t motivate us as effectively. </a:t>
            </a:r>
          </a:p>
          <a:p>
            <a:pPr marL="0" marR="0" lvl="0" indent="0" algn="ctr" rtl="0">
              <a:spcBef>
                <a:spcPts val="0"/>
              </a:spcBef>
              <a:spcAft>
                <a:spcPts val="0"/>
              </a:spcAft>
              <a:buClr>
                <a:srgbClr val="000000"/>
              </a:buClr>
              <a:buFont typeface="Times New Roman"/>
              <a:buNone/>
            </a:pPr>
            <a:endParaRPr sz="1200" b="0" i="0" u="none" strike="noStrike" cap="none" baseline="0" dirty="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dirty="0">
                <a:solidFill>
                  <a:srgbClr val="3F3F3F"/>
                </a:solidFill>
                <a:latin typeface="Calibri"/>
                <a:ea typeface="Calibri"/>
                <a:cs typeface="Calibri"/>
                <a:sym typeface="Calibri"/>
              </a:rPr>
              <a:t>[</a:t>
            </a:r>
            <a:r>
              <a:rPr lang="en-US" sz="1800" b="0" i="0" u="none" strike="noStrike" cap="none" baseline="0" dirty="0" err="1">
                <a:solidFill>
                  <a:srgbClr val="3F3F3F"/>
                </a:solidFill>
                <a:latin typeface="Calibri"/>
                <a:ea typeface="Calibri"/>
                <a:cs typeface="Calibri"/>
                <a:sym typeface="Calibri"/>
              </a:rPr>
              <a:t>McGonigal</a:t>
            </a:r>
            <a:r>
              <a:rPr lang="en-US" sz="1800" b="0" i="0" u="none" strike="noStrike" cap="none" baseline="0" dirty="0">
                <a:solidFill>
                  <a:srgbClr val="3F3F3F"/>
                </a:solidFill>
                <a:latin typeface="Calibri"/>
                <a:ea typeface="Calibri"/>
                <a:cs typeface="Calibri"/>
                <a:sym typeface="Calibri"/>
              </a:rPr>
              <a:t>]</a:t>
            </a:r>
          </a:p>
          <a:p>
            <a:pPr marL="0" marR="0" lvl="0" indent="0" algn="ctr" rtl="0">
              <a:spcBef>
                <a:spcPts val="0"/>
              </a:spcBef>
              <a:spcAft>
                <a:spcPts val="0"/>
              </a:spcAft>
              <a:buClr>
                <a:srgbClr val="000000"/>
              </a:buClr>
              <a:buSzPct val="25000"/>
              <a:buFont typeface="Times New Roman"/>
              <a:buNone/>
            </a:pPr>
            <a:r>
              <a:rPr lang="en-US" sz="1800" b="0" i="0" u="sng" strike="noStrike" cap="none" baseline="0" dirty="0">
                <a:solidFill>
                  <a:srgbClr val="3F3F3F"/>
                </a:solidFill>
                <a:latin typeface="Calibri"/>
                <a:ea typeface="Calibri"/>
                <a:cs typeface="Calibri"/>
                <a:sym typeface="Calibri"/>
              </a:rPr>
              <a:t>Reality is Broken: Why Games Make Us Better and How They Can Change the World </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7"/>
                                        </p:tgtEl>
                                        <p:attrNameLst>
                                          <p:attrName>style.visibility</p:attrName>
                                        </p:attrNameLst>
                                      </p:cBhvr>
                                      <p:to>
                                        <p:strVal val="visible"/>
                                      </p:to>
                                    </p:set>
                                    <p:animEffect transition="in" filter="fade">
                                      <p:cBhvr>
                                        <p:cTn id="7" dur="500"/>
                                        <p:tgtEl>
                                          <p:spTgt spid="807"/>
                                        </p:tgtEl>
                                      </p:cBhvr>
                                    </p:animEffect>
                                  </p:childTnLst>
                                </p:cTn>
                              </p:par>
                              <p:par>
                                <p:cTn id="8" presetID="10" presetClass="entr" presetSubtype="0" fill="hold" nodeType="withEffect">
                                  <p:stCondLst>
                                    <p:cond delay="0"/>
                                  </p:stCondLst>
                                  <p:childTnLst>
                                    <p:set>
                                      <p:cBhvr>
                                        <p:cTn id="9" dur="1" fill="hold">
                                          <p:stCondLst>
                                            <p:cond delay="0"/>
                                          </p:stCondLst>
                                        </p:cTn>
                                        <p:tgtEl>
                                          <p:spTgt spid="808"/>
                                        </p:tgtEl>
                                        <p:attrNameLst>
                                          <p:attrName>style.visibility</p:attrName>
                                        </p:attrNameLst>
                                      </p:cBhvr>
                                      <p:to>
                                        <p:strVal val="visible"/>
                                      </p:to>
                                    </p:set>
                                    <p:animEffect transition="in" filter="fade">
                                      <p:cBhvr>
                                        <p:cTn id="10" dur="500"/>
                                        <p:tgtEl>
                                          <p:spTgt spid="8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5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09"/>
                                        </p:tgtEl>
                                        <p:attrNameLst>
                                          <p:attrName>style.visibility</p:attrName>
                                        </p:attrNameLst>
                                      </p:cBhvr>
                                      <p:to>
                                        <p:strVal val="visible"/>
                                      </p:to>
                                    </p:set>
                                    <p:animEffect transition="in" filter="fade">
                                      <p:cBhvr>
                                        <p:cTn id="18" dur="500"/>
                                        <p:tgtEl>
                                          <p:spTgt spid="8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2"/>
                                        </p:tgtEl>
                                        <p:attrNameLst>
                                          <p:attrName>style.visibility</p:attrName>
                                        </p:attrNameLst>
                                      </p:cBhvr>
                                      <p:to>
                                        <p:strVal val="visible"/>
                                      </p:to>
                                    </p:set>
                                    <p:animEffect transition="in" filter="fade">
                                      <p:cBhvr>
                                        <p:cTn id="23" dur="500"/>
                                        <p:tgtEl>
                                          <p:spTgt spid="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grpSp>
        <p:nvGrpSpPr>
          <p:cNvPr id="817" name="Shape 817"/>
          <p:cNvGrpSpPr/>
          <p:nvPr/>
        </p:nvGrpSpPr>
        <p:grpSpPr>
          <a:xfrm>
            <a:off x="0" y="533400"/>
            <a:ext cx="9144000" cy="4038600"/>
            <a:chOff x="0" y="1066800"/>
            <a:chExt cx="9144000" cy="4038600"/>
          </a:xfrm>
        </p:grpSpPr>
        <p:sp>
          <p:nvSpPr>
            <p:cNvPr id="818" name="Shape 81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19" name="Shape 81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20" name="Shape 82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21" name="Shape 82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22" name="Shape 82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23" name="Shape 82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Design Tactics </a:t>
            </a:r>
            <a:r>
              <a:rPr lang="en-US" sz="3300" b="0" i="0" u="none" strike="noStrike" cap="none" baseline="0">
                <a:solidFill>
                  <a:srgbClr val="3F3F3F"/>
                </a:solidFill>
                <a:latin typeface="Calibri"/>
                <a:ea typeface="Calibri"/>
                <a:cs typeface="Calibri"/>
                <a:sym typeface="Calibri"/>
              </a:rPr>
              <a:t>&gt; Gameful</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824" name="Shape 82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825" name="Shape 825"/>
          <p:cNvSpPr/>
          <p:nvPr/>
        </p:nvSpPr>
        <p:spPr>
          <a:xfrm>
            <a:off x="4114800" y="3429000"/>
            <a:ext cx="685799" cy="292607"/>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26" name="Shape 826"/>
          <p:cNvSpPr/>
          <p:nvPr/>
        </p:nvSpPr>
        <p:spPr>
          <a:xfrm>
            <a:off x="2667000" y="2895600"/>
            <a:ext cx="3581398" cy="461664"/>
          </a:xfrm>
          <a:prstGeom prst="rect">
            <a:avLst/>
          </a:prstGeom>
          <a:noFill/>
          <a:ln w="127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Situated Meaning Principle</a:t>
            </a:r>
          </a:p>
        </p:txBody>
      </p:sp>
      <p:sp>
        <p:nvSpPr>
          <p:cNvPr id="827" name="Shape 827"/>
          <p:cNvSpPr/>
          <p:nvPr/>
        </p:nvSpPr>
        <p:spPr>
          <a:xfrm>
            <a:off x="76200" y="914400"/>
            <a:ext cx="8988552" cy="1292662"/>
          </a:xfrm>
          <a:prstGeom prst="rect">
            <a:avLst/>
          </a:prstGeom>
          <a:noFill/>
          <a:ln w="38100" cap="flat">
            <a:solidFill>
              <a:srgbClr val="3F3F3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Integrated storyboard and leveling controls</a:t>
            </a:r>
          </a:p>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Palette/block restriction system supportive of narrative structure</a:t>
            </a:r>
          </a:p>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Block crippling mechanism facilitating endogenous stories</a:t>
            </a:r>
          </a:p>
        </p:txBody>
      </p:sp>
      <p:sp>
        <p:nvSpPr>
          <p:cNvPr id="828" name="Shape 828"/>
          <p:cNvSpPr/>
          <p:nvPr/>
        </p:nvSpPr>
        <p:spPr>
          <a:xfrm>
            <a:off x="4000500" y="22860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29" name="Shape 829"/>
          <p:cNvSpPr txBox="1"/>
          <p:nvPr/>
        </p:nvSpPr>
        <p:spPr>
          <a:xfrm>
            <a:off x="609600" y="3810000"/>
            <a:ext cx="76962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dirty="0">
                <a:solidFill>
                  <a:schemeClr val="lt1"/>
                </a:solidFill>
                <a:latin typeface="Calibri"/>
                <a:ea typeface="Calibri"/>
                <a:cs typeface="Calibri"/>
                <a:sym typeface="Calibri"/>
              </a:rPr>
              <a:t>Learning in Activity | Embodiment | </a:t>
            </a:r>
            <a:r>
              <a:rPr lang="en-US" sz="2400" b="0" i="0" u="none" strike="noStrike" cap="none" baseline="0" dirty="0" smtClean="0">
                <a:solidFill>
                  <a:schemeClr val="lt1"/>
                </a:solidFill>
                <a:latin typeface="Calibri"/>
                <a:ea typeface="Calibri"/>
                <a:cs typeface="Calibri"/>
                <a:sym typeface="Calibri"/>
              </a:rPr>
              <a:t>Scaffolding | GBS | SCC</a:t>
            </a:r>
            <a:endParaRPr lang="en-US" sz="2400" b="0" i="0" u="none" strike="noStrike" cap="none" baseline="0" dirty="0">
              <a:solidFill>
                <a:schemeClr val="lt1"/>
              </a:solidFill>
              <a:latin typeface="Calibri"/>
              <a:ea typeface="Calibri"/>
              <a:cs typeface="Calibri"/>
              <a:sym typeface="Calibri"/>
            </a:endParaRPr>
          </a:p>
        </p:txBody>
      </p:sp>
      <p:sp>
        <p:nvSpPr>
          <p:cNvPr id="830" name="Shape 830"/>
          <p:cNvSpPr txBox="1"/>
          <p:nvPr/>
        </p:nvSpPr>
        <p:spPr>
          <a:xfrm>
            <a:off x="0" y="4970382"/>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A realistic story, at the core of each SCC, provides a meaningful, motivating role for the student, designed to ensure that the student faces exactly the right progression of challenges to stretch and build his or her abilities.</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[Roger Schank]</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Teaching Minds: How Cognitive Science Can Save Our Schools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500"/>
                                        <p:tgtEl>
                                          <p:spTgt spid="825"/>
                                        </p:tgtEl>
                                      </p:cBhvr>
                                    </p:animEffect>
                                  </p:childTnLst>
                                </p:cTn>
                              </p:par>
                              <p:par>
                                <p:cTn id="8" presetID="10" presetClass="entr" presetSubtype="0" fill="hold" nodeType="withEffect">
                                  <p:stCondLst>
                                    <p:cond delay="0"/>
                                  </p:stCondLst>
                                  <p:childTnLst>
                                    <p:set>
                                      <p:cBhvr>
                                        <p:cTn id="9" dur="1" fill="hold">
                                          <p:stCondLst>
                                            <p:cond delay="0"/>
                                          </p:stCondLst>
                                        </p:cTn>
                                        <p:tgtEl>
                                          <p:spTgt spid="826"/>
                                        </p:tgtEl>
                                        <p:attrNameLst>
                                          <p:attrName>style.visibility</p:attrName>
                                        </p:attrNameLst>
                                      </p:cBhvr>
                                      <p:to>
                                        <p:strVal val="visible"/>
                                      </p:to>
                                    </p:set>
                                    <p:animEffect transition="in" filter="fade">
                                      <p:cBhvr>
                                        <p:cTn id="10" dur="500"/>
                                        <p:tgtEl>
                                          <p:spTgt spid="8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8"/>
                                        </p:tgtEl>
                                        <p:attrNameLst>
                                          <p:attrName>style.visibility</p:attrName>
                                        </p:attrNameLst>
                                      </p:cBhvr>
                                      <p:to>
                                        <p:strVal val="visible"/>
                                      </p:to>
                                    </p:set>
                                    <p:animEffect transition="in" filter="fade">
                                      <p:cBhvr>
                                        <p:cTn id="15" dur="500"/>
                                        <p:tgtEl>
                                          <p:spTgt spid="828"/>
                                        </p:tgtEl>
                                      </p:cBhvr>
                                    </p:animEffect>
                                  </p:childTnLst>
                                </p:cTn>
                              </p:par>
                              <p:par>
                                <p:cTn id="16" presetID="10" presetClass="entr" presetSubtype="0" fill="hold" nodeType="withEffect">
                                  <p:stCondLst>
                                    <p:cond delay="0"/>
                                  </p:stCondLst>
                                  <p:childTnLst>
                                    <p:set>
                                      <p:cBhvr>
                                        <p:cTn id="17" dur="1" fill="hold">
                                          <p:stCondLst>
                                            <p:cond delay="0"/>
                                          </p:stCondLst>
                                        </p:cTn>
                                        <p:tgtEl>
                                          <p:spTgt spid="827"/>
                                        </p:tgtEl>
                                        <p:attrNameLst>
                                          <p:attrName>style.visibility</p:attrName>
                                        </p:attrNameLst>
                                      </p:cBhvr>
                                      <p:to>
                                        <p:strVal val="visible"/>
                                      </p:to>
                                    </p:set>
                                    <p:animEffect transition="in" filter="fade">
                                      <p:cBhvr>
                                        <p:cTn id="18" dur="500"/>
                                        <p:tgtEl>
                                          <p:spTgt spid="8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30"/>
                                        </p:tgtEl>
                                        <p:attrNameLst>
                                          <p:attrName>style.visibility</p:attrName>
                                        </p:attrNameLst>
                                      </p:cBhvr>
                                      <p:to>
                                        <p:strVal val="visible"/>
                                      </p:to>
                                    </p:set>
                                    <p:animEffect transition="in" filter="fade">
                                      <p:cBhvr>
                                        <p:cTn id="23"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grpSp>
        <p:nvGrpSpPr>
          <p:cNvPr id="835" name="Shape 835"/>
          <p:cNvGrpSpPr/>
          <p:nvPr/>
        </p:nvGrpSpPr>
        <p:grpSpPr>
          <a:xfrm>
            <a:off x="0" y="533400"/>
            <a:ext cx="9144000" cy="4038600"/>
            <a:chOff x="0" y="1066800"/>
            <a:chExt cx="9144000" cy="4038600"/>
          </a:xfrm>
        </p:grpSpPr>
        <p:sp>
          <p:nvSpPr>
            <p:cNvPr id="836" name="Shape 836"/>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37" name="Shape 837"/>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38" name="Shape 838"/>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39" name="Shape 839"/>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40" name="Shape 840"/>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41" name="Shape 841"/>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Design Tactics </a:t>
            </a:r>
            <a:r>
              <a:rPr lang="en-US" sz="3300" b="0" i="0" u="none" strike="noStrike" cap="none" baseline="0">
                <a:solidFill>
                  <a:srgbClr val="3F3F3F"/>
                </a:solidFill>
                <a:latin typeface="Calibri"/>
                <a:ea typeface="Calibri"/>
                <a:cs typeface="Calibri"/>
                <a:sym typeface="Calibri"/>
              </a:rPr>
              <a:t>&gt; Engineering</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842" name="Shape 842"/>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843" name="Shape 843"/>
          <p:cNvSpPr txBox="1"/>
          <p:nvPr/>
        </p:nvSpPr>
        <p:spPr>
          <a:xfrm>
            <a:off x="0" y="4648200"/>
            <a:ext cx="9144000" cy="221599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Crafting a motivational game using Self-Determination Theory and its subcomponents, requires that players feel that they are autonomous and in control of their own actions, that they experience competence in achieving the tasks within the game space, and they feel somehow related to others who either are playing the game with them at the moment or who have played before, for example, a leaderboard or tokens or messages left by previous players. </a:t>
            </a:r>
          </a:p>
          <a:p>
            <a:pPr marL="0" marR="0" lvl="0" indent="0" algn="ctr" rtl="0">
              <a:spcBef>
                <a:spcPts val="0"/>
              </a:spcBef>
              <a:spcAft>
                <a:spcPts val="0"/>
              </a:spcAft>
              <a:buClr>
                <a:srgbClr val="000000"/>
              </a:buClr>
              <a:buFont typeface="Times New Roman"/>
              <a:buNone/>
            </a:pPr>
            <a:endParaRPr sz="1200" b="0" i="0"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[Kapp]</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The Gamification of Learning and Instruction</a:t>
            </a:r>
          </a:p>
        </p:txBody>
      </p:sp>
      <p:sp>
        <p:nvSpPr>
          <p:cNvPr id="844" name="Shape 844"/>
          <p:cNvSpPr/>
          <p:nvPr/>
        </p:nvSpPr>
        <p:spPr>
          <a:xfrm>
            <a:off x="4114800" y="3429000"/>
            <a:ext cx="685799" cy="292607"/>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45" name="Shape 845"/>
          <p:cNvSpPr/>
          <p:nvPr/>
        </p:nvSpPr>
        <p:spPr>
          <a:xfrm>
            <a:off x="1600200" y="2895600"/>
            <a:ext cx="6047440" cy="461664"/>
          </a:xfrm>
          <a:prstGeom prst="rect">
            <a:avLst/>
          </a:prstGeom>
          <a:noFill/>
          <a:ln w="12700" cap="flat">
            <a:solidFill>
              <a:srgbClr val="FFC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Explicit Information On-Demand &amp; JIT Principle</a:t>
            </a:r>
          </a:p>
        </p:txBody>
      </p:sp>
      <p:sp>
        <p:nvSpPr>
          <p:cNvPr id="846" name="Shape 846"/>
          <p:cNvSpPr/>
          <p:nvPr/>
        </p:nvSpPr>
        <p:spPr>
          <a:xfrm>
            <a:off x="762000" y="914400"/>
            <a:ext cx="7647640" cy="1292662"/>
          </a:xfrm>
          <a:prstGeom prst="rect">
            <a:avLst/>
          </a:prstGeom>
          <a:noFill/>
          <a:ln w="38100" cap="flat">
            <a:solidFill>
              <a:srgbClr val="3F3F3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Context-aware, event-driven, JIT CT knowledge system</a:t>
            </a:r>
          </a:p>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Embedded, on-demand instruction modules</a:t>
            </a:r>
          </a:p>
          <a:p>
            <a:pPr marL="0" marR="0" lvl="0" indent="0" algn="l" rtl="0">
              <a:spcBef>
                <a:spcPts val="0"/>
              </a:spcBef>
              <a:buSzPct val="25000"/>
              <a:buNone/>
            </a:pPr>
            <a:r>
              <a:rPr lang="en-US" sz="2600" b="0" i="0" u="none" strike="noStrike" cap="none" baseline="0">
                <a:solidFill>
                  <a:schemeClr val="lt1"/>
                </a:solidFill>
                <a:latin typeface="Calibri"/>
                <a:ea typeface="Calibri"/>
                <a:cs typeface="Calibri"/>
                <a:sym typeface="Calibri"/>
              </a:rPr>
              <a:t>Support for diagnostics &amp; performance measurements</a:t>
            </a:r>
          </a:p>
        </p:txBody>
      </p:sp>
      <p:sp>
        <p:nvSpPr>
          <p:cNvPr id="847" name="Shape 847"/>
          <p:cNvSpPr/>
          <p:nvPr/>
        </p:nvSpPr>
        <p:spPr>
          <a:xfrm>
            <a:off x="4000500" y="2286000"/>
            <a:ext cx="952499" cy="548639"/>
          </a:xfrm>
          <a:prstGeom prst="upArrow">
            <a:avLst>
              <a:gd name="adj1" fmla="val 50000"/>
              <a:gd name="adj2" fmla="val 50000"/>
            </a:avLst>
          </a:prstGeom>
          <a:solidFill>
            <a:srgbClr val="D8D8D8"/>
          </a:solidFill>
          <a:ln w="25400" cap="flat">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48" name="Shape 848"/>
          <p:cNvSpPr txBox="1"/>
          <p:nvPr/>
        </p:nvSpPr>
        <p:spPr>
          <a:xfrm>
            <a:off x="2286000" y="3810000"/>
            <a:ext cx="472440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Problem-Based Learning | SDT | CET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500"/>
                                        <p:tgtEl>
                                          <p:spTgt spid="844"/>
                                        </p:tgtEl>
                                      </p:cBhvr>
                                    </p:animEffect>
                                  </p:childTnLst>
                                </p:cTn>
                              </p:par>
                              <p:par>
                                <p:cTn id="8" presetID="10" presetClass="entr" presetSubtype="0" fill="hold" nodeType="withEffect">
                                  <p:stCondLst>
                                    <p:cond delay="0"/>
                                  </p:stCondLst>
                                  <p:childTnLst>
                                    <p:set>
                                      <p:cBhvr>
                                        <p:cTn id="9" dur="1" fill="hold">
                                          <p:stCondLst>
                                            <p:cond delay="0"/>
                                          </p:stCondLst>
                                        </p:cTn>
                                        <p:tgtEl>
                                          <p:spTgt spid="845"/>
                                        </p:tgtEl>
                                        <p:attrNameLst>
                                          <p:attrName>style.visibility</p:attrName>
                                        </p:attrNameLst>
                                      </p:cBhvr>
                                      <p:to>
                                        <p:strVal val="visible"/>
                                      </p:to>
                                    </p:set>
                                    <p:animEffect transition="in" filter="fade">
                                      <p:cBhvr>
                                        <p:cTn id="10" dur="500"/>
                                        <p:tgtEl>
                                          <p:spTgt spid="8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7"/>
                                        </p:tgtEl>
                                        <p:attrNameLst>
                                          <p:attrName>style.visibility</p:attrName>
                                        </p:attrNameLst>
                                      </p:cBhvr>
                                      <p:to>
                                        <p:strVal val="visible"/>
                                      </p:to>
                                    </p:set>
                                    <p:animEffect transition="in" filter="fade">
                                      <p:cBhvr>
                                        <p:cTn id="15" dur="500"/>
                                        <p:tgtEl>
                                          <p:spTgt spid="847"/>
                                        </p:tgtEl>
                                      </p:cBhvr>
                                    </p:animEffect>
                                  </p:childTnLst>
                                </p:cTn>
                              </p:par>
                              <p:par>
                                <p:cTn id="16" presetID="10" presetClass="entr" presetSubtype="0" fill="hold" nodeType="withEffect">
                                  <p:stCondLst>
                                    <p:cond delay="0"/>
                                  </p:stCondLst>
                                  <p:childTnLst>
                                    <p:set>
                                      <p:cBhvr>
                                        <p:cTn id="17" dur="1" fill="hold">
                                          <p:stCondLst>
                                            <p:cond delay="0"/>
                                          </p:stCondLst>
                                        </p:cTn>
                                        <p:tgtEl>
                                          <p:spTgt spid="846"/>
                                        </p:tgtEl>
                                        <p:attrNameLst>
                                          <p:attrName>style.visibility</p:attrName>
                                        </p:attrNameLst>
                                      </p:cBhvr>
                                      <p:to>
                                        <p:strVal val="visible"/>
                                      </p:to>
                                    </p:set>
                                    <p:animEffect transition="in" filter="fade">
                                      <p:cBhvr>
                                        <p:cTn id="18" dur="500"/>
                                        <p:tgtEl>
                                          <p:spTgt spid="8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43"/>
                                        </p:tgtEl>
                                        <p:attrNameLst>
                                          <p:attrName>style.visibility</p:attrName>
                                        </p:attrNameLst>
                                      </p:cBhvr>
                                      <p:to>
                                        <p:strVal val="visible"/>
                                      </p:to>
                                    </p:set>
                                    <p:animEffect transition="in" filter="fade">
                                      <p:cBhvr>
                                        <p:cTn id="23" dur="10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Shape 853"/>
          <p:cNvGrpSpPr/>
          <p:nvPr/>
        </p:nvGrpSpPr>
        <p:grpSpPr>
          <a:xfrm>
            <a:off x="0" y="533400"/>
            <a:ext cx="9144000" cy="4038600"/>
            <a:chOff x="0" y="1066800"/>
            <a:chExt cx="9144000" cy="4038600"/>
          </a:xfrm>
        </p:grpSpPr>
        <p:sp>
          <p:nvSpPr>
            <p:cNvPr id="854" name="Shape 854"/>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55" name="Shape 855"/>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56" name="Shape 856"/>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57" name="Shape 857"/>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58" name="Shape 858"/>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59" name="Shape 859"/>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Agenda </a:t>
            </a:r>
            <a:r>
              <a:rPr lang="en-US" sz="3300" b="0" i="0" u="none" strike="noStrike" cap="none" baseline="0">
                <a:solidFill>
                  <a:srgbClr val="3F3F3F"/>
                </a:solidFill>
                <a:latin typeface="Calibri"/>
                <a:ea typeface="Calibri"/>
                <a:cs typeface="Calibri"/>
                <a:sym typeface="Calibri"/>
              </a:rPr>
              <a:t>&gt; 5</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sp>
        <p:nvSpPr>
          <p:cNvPr id="860" name="Shape 860"/>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Introduction</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Choosing a CT Platform for </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Grades 6-8</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Theoretically Grounded GBL</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Learning Principles &amp;</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Tooling Design Tactics</a:t>
            </a:r>
          </a:p>
          <a:p>
            <a:pPr marL="514350" marR="0" lvl="0" indent="-514350" algn="l" rtl="0">
              <a:spcBef>
                <a:spcPts val="0"/>
              </a:spcBef>
              <a:spcAft>
                <a:spcPts val="0"/>
              </a:spcAft>
              <a:buClr>
                <a:schemeClr val="lt1"/>
              </a:buClr>
              <a:buSzPct val="100000"/>
              <a:buFont typeface="Calibri"/>
              <a:buAutoNum type="arabicPeriod"/>
            </a:pPr>
            <a:r>
              <a:rPr lang="en-US" sz="2800" b="1" i="0" u="none" strike="noStrike" cap="none" baseline="0">
                <a:solidFill>
                  <a:schemeClr val="lt1"/>
                </a:solidFill>
                <a:latin typeface="Calibri"/>
                <a:ea typeface="Calibri"/>
                <a:cs typeface="Calibri"/>
                <a:sym typeface="Calibri"/>
              </a:rPr>
              <a:t>Research Results &amp; Methodology</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861" name="Shape 861"/>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862" name="Shape 862"/>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863" name="Shape 863"/>
          <p:cNvSpPr txBox="1"/>
          <p:nvPr/>
        </p:nvSpPr>
        <p:spPr>
          <a:xfrm>
            <a:off x="-7620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baseline="0">
                <a:solidFill>
                  <a:srgbClr val="3F3F3F"/>
                </a:solidFill>
                <a:latin typeface="Calibri"/>
                <a:ea typeface="Calibri"/>
                <a:cs typeface="Calibri"/>
                <a:sym typeface="Calibri"/>
              </a:rPr>
              <a:t>There seems to be a laissez faire culture within computer science education that accepts research and evaluation studies that lack conceptual and methodological rigor... Evidence of robust research designs in the computational thinking literature is non existent... By following the established educational research standards as well as the recommendations set forth by researchers who have examined the body of literature in the field..., the [CS] education community will slowly amass the evidence it needs to establish its place in the K-12 curriculum.</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[Weinberg]</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an investigation of the existing scholarship and research</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grpSp>
        <p:nvGrpSpPr>
          <p:cNvPr id="868" name="Shape 868"/>
          <p:cNvGrpSpPr/>
          <p:nvPr/>
        </p:nvGrpSpPr>
        <p:grpSpPr>
          <a:xfrm>
            <a:off x="0" y="533400"/>
            <a:ext cx="9144000" cy="4038600"/>
            <a:chOff x="0" y="1066800"/>
            <a:chExt cx="9144000" cy="4038600"/>
          </a:xfrm>
        </p:grpSpPr>
        <p:sp>
          <p:nvSpPr>
            <p:cNvPr id="869" name="Shape 869"/>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70" name="Shape 870"/>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71" name="Shape 871"/>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72" name="Shape 872"/>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73" name="Shape 873"/>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74" name="Shape 874"/>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Research </a:t>
            </a:r>
            <a:r>
              <a:rPr lang="en-US" sz="3300" b="0" i="0" u="none" strike="noStrike" cap="none" baseline="0">
                <a:solidFill>
                  <a:srgbClr val="3F3F3F"/>
                </a:solidFill>
                <a:latin typeface="Calibri"/>
                <a:ea typeface="Calibri"/>
                <a:cs typeface="Calibri"/>
                <a:sym typeface="Calibri"/>
              </a:rPr>
              <a:t>&gt; Previous Results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875" name="Shape 875"/>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876" name="Shape 876"/>
          <p:cNvSpPr txBox="1"/>
          <p:nvPr/>
        </p:nvSpPr>
        <p:spPr>
          <a:xfrm>
            <a:off x="-7620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In conclusion..., [existing GBL approaches] offer the potential for student learning using games technologies, but predominantly they support conceptual learning of topics and information, and do not address the practical skills and contextual knowledge necessary to become effective programmers.</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r>
              <a:rPr lang="en-US" sz="1800" b="0" i="0" u="none" strike="noStrike" cap="none" baseline="0">
                <a:solidFill>
                  <a:srgbClr val="3F3F3F"/>
                </a:solidFill>
                <a:latin typeface="Calibri"/>
                <a:ea typeface="Calibri"/>
                <a:cs typeface="Calibri"/>
                <a:sym typeface="Calibri"/>
              </a:rPr>
              <a:t>[Kazimoglu et al.]</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Understanding computational thinking before programming: developing guidelines for the design of games to learn introductory programming through game-play</a:t>
            </a:r>
          </a:p>
        </p:txBody>
      </p:sp>
      <p:sp>
        <p:nvSpPr>
          <p:cNvPr id="877" name="Shape 877"/>
          <p:cNvSpPr txBox="1"/>
          <p:nvPr/>
        </p:nvSpPr>
        <p:spPr>
          <a:xfrm>
            <a:off x="228600" y="850879"/>
            <a:ext cx="8763000" cy="2677656"/>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Games make learning programming more enjoyable and motivational to students than a traditional teaching environment</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Low participation, lack of empirical evidence</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Most studies use exogenous (drill &amp; practice) games or assessments on existing visual programming languages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Many affective outcome studies, but limited depth in skill-based and cognitive outcome research</a:t>
            </a:r>
          </a:p>
        </p:txBody>
      </p:sp>
      <p:sp>
        <p:nvSpPr>
          <p:cNvPr id="878" name="Shape 878"/>
          <p:cNvSpPr txBox="1"/>
          <p:nvPr/>
        </p:nvSpPr>
        <p:spPr>
          <a:xfrm>
            <a:off x="2895600" y="3810000"/>
            <a:ext cx="60960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[Eagle &amp; Barnes; Yeh; Kazimoglu; Long; Muratet et al.]</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
                                            <p:txEl>
                                              <p:pRg st="0" end="0"/>
                                            </p:txEl>
                                          </p:spTgt>
                                        </p:tgtEl>
                                        <p:attrNameLst>
                                          <p:attrName>style.visibility</p:attrName>
                                        </p:attrNameLst>
                                      </p:cBhvr>
                                      <p:to>
                                        <p:strVal val="visible"/>
                                      </p:to>
                                    </p:set>
                                    <p:animEffect transition="in" filter="fade">
                                      <p:cBhvr>
                                        <p:cTn id="7" dur="500"/>
                                        <p:tgtEl>
                                          <p:spTgt spid="8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xEl>
                                              <p:pRg st="1" end="1"/>
                                            </p:txEl>
                                          </p:spTgt>
                                        </p:tgtEl>
                                        <p:attrNameLst>
                                          <p:attrName>style.visibility</p:attrName>
                                        </p:attrNameLst>
                                      </p:cBhvr>
                                      <p:to>
                                        <p:strVal val="visible"/>
                                      </p:to>
                                    </p:set>
                                    <p:animEffect transition="in" filter="fade">
                                      <p:cBhvr>
                                        <p:cTn id="12" dur="500"/>
                                        <p:tgtEl>
                                          <p:spTgt spid="8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7">
                                            <p:txEl>
                                              <p:pRg st="2" end="2"/>
                                            </p:txEl>
                                          </p:spTgt>
                                        </p:tgtEl>
                                        <p:attrNameLst>
                                          <p:attrName>style.visibility</p:attrName>
                                        </p:attrNameLst>
                                      </p:cBhvr>
                                      <p:to>
                                        <p:strVal val="visible"/>
                                      </p:to>
                                    </p:set>
                                    <p:animEffect transition="in" filter="fade">
                                      <p:cBhvr>
                                        <p:cTn id="17" dur="500"/>
                                        <p:tgtEl>
                                          <p:spTgt spid="8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7">
                                            <p:txEl>
                                              <p:pRg st="3" end="3"/>
                                            </p:txEl>
                                          </p:spTgt>
                                        </p:tgtEl>
                                        <p:attrNameLst>
                                          <p:attrName>style.visibility</p:attrName>
                                        </p:attrNameLst>
                                      </p:cBhvr>
                                      <p:to>
                                        <p:strVal val="visible"/>
                                      </p:to>
                                    </p:set>
                                    <p:animEffect transition="in" filter="fade">
                                      <p:cBhvr>
                                        <p:cTn id="22" dur="500"/>
                                        <p:tgtEl>
                                          <p:spTgt spid="8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8"/>
                                        </p:tgtEl>
                                        <p:attrNameLst>
                                          <p:attrName>style.visibility</p:attrName>
                                        </p:attrNameLst>
                                      </p:cBhvr>
                                      <p:to>
                                        <p:strVal val="visible"/>
                                      </p:to>
                                    </p:set>
                                    <p:animEffect transition="in" filter="fade">
                                      <p:cBhvr>
                                        <p:cTn id="27" dur="500"/>
                                        <p:tgtEl>
                                          <p:spTgt spid="8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6"/>
                                        </p:tgtEl>
                                        <p:attrNameLst>
                                          <p:attrName>style.visibility</p:attrName>
                                        </p:attrNameLst>
                                      </p:cBhvr>
                                      <p:to>
                                        <p:strVal val="visible"/>
                                      </p:to>
                                    </p:set>
                                    <p:animEffect transition="in" filter="fade">
                                      <p:cBhvr>
                                        <p:cTn id="32" dur="1000"/>
                                        <p:tgtEl>
                                          <p:spTgt spid="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pSp>
        <p:nvGrpSpPr>
          <p:cNvPr id="133" name="Shape 133"/>
          <p:cNvGrpSpPr/>
          <p:nvPr/>
        </p:nvGrpSpPr>
        <p:grpSpPr>
          <a:xfrm>
            <a:off x="0" y="533400"/>
            <a:ext cx="9144000" cy="4038600"/>
            <a:chOff x="0" y="1066800"/>
            <a:chExt cx="9144000" cy="4038600"/>
          </a:xfrm>
        </p:grpSpPr>
        <p:sp>
          <p:nvSpPr>
            <p:cNvPr id="134" name="Shape 134"/>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35" name="Shape 135"/>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36" name="Shape 136"/>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37" name="Shape 137"/>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38" name="Shape 138"/>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39" name="Shape 139"/>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Introduction </a:t>
            </a:r>
            <a:r>
              <a:rPr lang="en-US" sz="3300" b="0" i="0" u="none" strike="noStrike" cap="none" baseline="0">
                <a:solidFill>
                  <a:srgbClr val="3F3F3F"/>
                </a:solidFill>
                <a:latin typeface="Calibri"/>
                <a:ea typeface="Calibri"/>
                <a:cs typeface="Calibri"/>
                <a:sym typeface="Calibri"/>
              </a:rPr>
              <a:t>&gt;</a:t>
            </a:r>
            <a:r>
              <a:rPr lang="en-US" sz="3300" b="0" i="0" u="none" strike="noStrike" cap="none" baseline="0">
                <a:solidFill>
                  <a:srgbClr val="262626"/>
                </a:solidFill>
                <a:latin typeface="Calibri"/>
                <a:ea typeface="Calibri"/>
                <a:cs typeface="Calibri"/>
                <a:sym typeface="Calibri"/>
              </a:rPr>
              <a:t> </a:t>
            </a:r>
            <a:r>
              <a:rPr lang="en-US" sz="3300" b="0" i="0" u="none" strike="noStrike" cap="none" baseline="0">
                <a:solidFill>
                  <a:srgbClr val="3F3F3F"/>
                </a:solidFill>
                <a:latin typeface="Calibri"/>
                <a:ea typeface="Calibri"/>
                <a:cs typeface="Calibri"/>
                <a:sym typeface="Calibri"/>
              </a:rPr>
              <a:t>CT in K-12</a:t>
            </a:r>
          </a:p>
        </p:txBody>
      </p:sp>
      <p:pic>
        <p:nvPicPr>
          <p:cNvPr id="140" name="Shape 140"/>
          <p:cNvPicPr preferRelativeResize="0"/>
          <p:nvPr/>
        </p:nvPicPr>
        <p:blipFill rotWithShape="1">
          <a:blip r:embed="rId3">
            <a:alphaModFix/>
          </a:blip>
          <a:srcRect/>
          <a:stretch/>
        </p:blipFill>
        <p:spPr>
          <a:xfrm>
            <a:off x="8534400" y="45720"/>
            <a:ext cx="512480" cy="411480"/>
          </a:xfrm>
          <a:prstGeom prst="rect">
            <a:avLst/>
          </a:prstGeom>
          <a:noFill/>
          <a:ln>
            <a:noFill/>
          </a:ln>
        </p:spPr>
      </p:pic>
      <p:cxnSp>
        <p:nvCxnSpPr>
          <p:cNvPr id="141" name="Shape 141"/>
          <p:cNvCxnSpPr/>
          <p:nvPr/>
        </p:nvCxnSpPr>
        <p:spPr>
          <a:xfrm>
            <a:off x="2590800" y="990600"/>
            <a:ext cx="0" cy="3124199"/>
          </a:xfrm>
          <a:prstGeom prst="straightConnector1">
            <a:avLst/>
          </a:prstGeom>
          <a:noFill/>
          <a:ln w="38100" cap="flat">
            <a:solidFill>
              <a:schemeClr val="lt1"/>
            </a:solidFill>
            <a:prstDash val="solid"/>
            <a:round/>
            <a:headEnd type="none" w="med" len="med"/>
            <a:tailEnd type="none" w="med" len="med"/>
          </a:ln>
        </p:spPr>
      </p:cxnSp>
      <p:cxnSp>
        <p:nvCxnSpPr>
          <p:cNvPr id="142" name="Shape 142"/>
          <p:cNvCxnSpPr/>
          <p:nvPr/>
        </p:nvCxnSpPr>
        <p:spPr>
          <a:xfrm>
            <a:off x="5334000" y="990600"/>
            <a:ext cx="0" cy="3124199"/>
          </a:xfrm>
          <a:prstGeom prst="straightConnector1">
            <a:avLst/>
          </a:prstGeom>
          <a:noFill/>
          <a:ln w="38100" cap="flat">
            <a:solidFill>
              <a:schemeClr val="lt1"/>
            </a:solidFill>
            <a:prstDash val="dash"/>
            <a:round/>
            <a:headEnd type="none" w="med" len="med"/>
            <a:tailEnd type="none" w="med" len="med"/>
          </a:ln>
        </p:spPr>
      </p:cxnSp>
      <p:sp>
        <p:nvSpPr>
          <p:cNvPr id="143" name="Shape 143"/>
          <p:cNvSpPr txBox="1"/>
          <p:nvPr/>
        </p:nvSpPr>
        <p:spPr>
          <a:xfrm>
            <a:off x="0" y="847725"/>
            <a:ext cx="25145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Computer Literacy</a:t>
            </a:r>
          </a:p>
        </p:txBody>
      </p:sp>
      <p:sp>
        <p:nvSpPr>
          <p:cNvPr id="144" name="Shape 144"/>
          <p:cNvSpPr txBox="1"/>
          <p:nvPr/>
        </p:nvSpPr>
        <p:spPr>
          <a:xfrm>
            <a:off x="2971800" y="838200"/>
            <a:ext cx="2514599"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Digital Fluency</a:t>
            </a:r>
          </a:p>
        </p:txBody>
      </p:sp>
      <p:sp>
        <p:nvSpPr>
          <p:cNvPr id="145" name="Shape 145"/>
          <p:cNvSpPr txBox="1"/>
          <p:nvPr/>
        </p:nvSpPr>
        <p:spPr>
          <a:xfrm>
            <a:off x="5715000" y="838200"/>
            <a:ext cx="3276600" cy="461664"/>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Computational Thinking</a:t>
            </a:r>
          </a:p>
        </p:txBody>
      </p:sp>
      <p:pic>
        <p:nvPicPr>
          <p:cNvPr id="146" name="Shape 146"/>
          <p:cNvPicPr preferRelativeResize="0"/>
          <p:nvPr/>
        </p:nvPicPr>
        <p:blipFill rotWithShape="1">
          <a:blip r:embed="rId4">
            <a:alphaModFix/>
          </a:blip>
          <a:srcRect/>
          <a:stretch/>
        </p:blipFill>
        <p:spPr>
          <a:xfrm>
            <a:off x="2828158" y="1676400"/>
            <a:ext cx="2277241" cy="1981199"/>
          </a:xfrm>
          <a:prstGeom prst="rect">
            <a:avLst/>
          </a:prstGeom>
          <a:noFill/>
          <a:ln w="9525" cap="flat">
            <a:solidFill>
              <a:srgbClr val="7F7F7F"/>
            </a:solidFill>
            <a:prstDash val="solid"/>
            <a:round/>
            <a:headEnd type="none" w="med" len="med"/>
            <a:tailEnd type="none" w="med" len="med"/>
          </a:ln>
        </p:spPr>
      </p:pic>
      <p:pic>
        <p:nvPicPr>
          <p:cNvPr id="147" name="Shape 147"/>
          <p:cNvPicPr preferRelativeResize="0"/>
          <p:nvPr/>
        </p:nvPicPr>
        <p:blipFill rotWithShape="1">
          <a:blip r:embed="rId5">
            <a:alphaModFix/>
          </a:blip>
          <a:srcRect/>
          <a:stretch/>
        </p:blipFill>
        <p:spPr>
          <a:xfrm>
            <a:off x="203517" y="1575116"/>
            <a:ext cx="2158682" cy="2158682"/>
          </a:xfrm>
          <a:prstGeom prst="rect">
            <a:avLst/>
          </a:prstGeom>
          <a:noFill/>
          <a:ln w="9525" cap="flat">
            <a:solidFill>
              <a:srgbClr val="7F7F7F"/>
            </a:solidFill>
            <a:prstDash val="solid"/>
            <a:round/>
            <a:headEnd type="none" w="med" len="med"/>
            <a:tailEnd type="none" w="med" len="med"/>
          </a:ln>
        </p:spPr>
      </p:pic>
      <p:pic>
        <p:nvPicPr>
          <p:cNvPr id="148" name="Shape 148"/>
          <p:cNvPicPr preferRelativeResize="0"/>
          <p:nvPr/>
        </p:nvPicPr>
        <p:blipFill rotWithShape="1">
          <a:blip r:embed="rId6">
            <a:alphaModFix/>
          </a:blip>
          <a:srcRect/>
          <a:stretch/>
        </p:blipFill>
        <p:spPr>
          <a:xfrm>
            <a:off x="5622635" y="1905000"/>
            <a:ext cx="3445165" cy="1524128"/>
          </a:xfrm>
          <a:prstGeom prst="rect">
            <a:avLst/>
          </a:prstGeom>
          <a:noFill/>
          <a:ln w="9525" cap="flat">
            <a:solidFill>
              <a:srgbClr val="7F7F7F"/>
            </a:solidFill>
            <a:prstDash val="solid"/>
            <a:round/>
            <a:headEnd type="none" w="med" len="med"/>
            <a:tailEnd type="none" w="med" len="med"/>
          </a:ln>
        </p:spPr>
      </p:pic>
      <p:sp>
        <p:nvSpPr>
          <p:cNvPr id="149" name="Shape 149"/>
          <p:cNvSpPr txBox="1"/>
          <p:nvPr/>
        </p:nvSpPr>
        <p:spPr>
          <a:xfrm>
            <a:off x="0" y="4953000"/>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There is inherently a C (Computing) in STEM.  Learning STEM without learning computing is fundamentally inadequate.  Learning computing while solving STEM problems, on the other hand, would inevitably foster one's computational thinking ability.</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[Hu]</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 what it might mean and what we might do about it</a:t>
            </a:r>
          </a:p>
        </p:txBody>
      </p:sp>
      <p:sp>
        <p:nvSpPr>
          <p:cNvPr id="150" name="Shape 150"/>
          <p:cNvSpPr txBox="1"/>
          <p:nvPr/>
        </p:nvSpPr>
        <p:spPr>
          <a:xfrm>
            <a:off x="228600" y="884237"/>
            <a:ext cx="9104029" cy="178276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NSF CS10K Project: recruit 10K teachers prepared to teach CS</a:t>
            </a:r>
          </a:p>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New 9-12 classes: Exploring Computer Science (ECS) and Computer Science Principles (CSP)</a:t>
            </a:r>
          </a:p>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CSTA/ACM K-12 CS Standards: CT interwoven throughout</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sp>
        <p:nvSpPr>
          <p:cNvPr id="151" name="Shape 151"/>
          <p:cNvSpPr txBox="1"/>
          <p:nvPr/>
        </p:nvSpPr>
        <p:spPr>
          <a:xfrm>
            <a:off x="277160" y="2819400"/>
            <a:ext cx="8714439" cy="1447800"/>
          </a:xfrm>
          <a:prstGeom prst="rect">
            <a:avLst/>
          </a:prstGeom>
          <a:noFill/>
          <a:ln w="9525" cap="flat">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2600" b="0" i="1" u="none" strike="noStrike" cap="none" baseline="0">
                <a:solidFill>
                  <a:schemeClr val="lt1"/>
                </a:solidFill>
                <a:latin typeface="Calibri"/>
                <a:ea typeface="Calibri"/>
                <a:cs typeface="Calibri"/>
                <a:sym typeface="Calibri"/>
              </a:rPr>
              <a:t>students can learn thinking strategies such as computational thinking as they study a discipline </a:t>
            </a:r>
          </a:p>
          <a:p>
            <a:pPr marL="0" marR="0" lvl="0" indent="0" algn="l" rtl="0">
              <a:spcBef>
                <a:spcPts val="0"/>
              </a:spcBef>
              <a:spcAft>
                <a:spcPts val="0"/>
              </a:spcAft>
              <a:buSzPct val="25000"/>
              <a:buNone/>
            </a:pPr>
            <a:r>
              <a:rPr lang="en-US" sz="800" b="0" i="1" u="none" strike="noStrike" cap="none" baseline="0">
                <a:solidFill>
                  <a:schemeClr val="lt1"/>
                </a:solidFill>
                <a:latin typeface="Calibri"/>
                <a:ea typeface="Calibri"/>
                <a:cs typeface="Calibri"/>
                <a:sym typeface="Calibri"/>
              </a:rPr>
              <a:t> </a:t>
            </a:r>
          </a:p>
          <a:p>
            <a:pPr marL="0" marR="0" lvl="0" indent="0" algn="l" rtl="0">
              <a:spcBef>
                <a:spcPts val="0"/>
              </a:spcBef>
              <a:spcAft>
                <a:spcPts val="0"/>
              </a:spcAft>
              <a:buSzPct val="25000"/>
              <a:buNone/>
            </a:pPr>
            <a:r>
              <a:rPr lang="en-US" sz="2000" b="0" i="0" u="none" strike="noStrike" cap="none" baseline="0">
                <a:solidFill>
                  <a:schemeClr val="lt1"/>
                </a:solidFill>
                <a:latin typeface="Calibri"/>
                <a:ea typeface="Calibri"/>
                <a:cs typeface="Calibri"/>
                <a:sym typeface="Calibri"/>
              </a:rPr>
              <a:t>[NRC Committee for the Workshops on Computational Thinking]</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500"/>
                                        <p:tgtEl>
                                          <p:spTgt spid="146"/>
                                        </p:tgtEl>
                                      </p:cBhvr>
                                    </p:animEffect>
                                  </p:childTnLst>
                                </p:cTn>
                              </p:par>
                              <p:par>
                                <p:cTn id="16" presetID="10" presetClass="entr" presetSubtype="0" fill="hold"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500"/>
                                        <p:tgtEl>
                                          <p:spTgt spid="148"/>
                                        </p:tgtEl>
                                      </p:cBhvr>
                                    </p:animEffect>
                                  </p:childTnLst>
                                </p:cTn>
                              </p:par>
                              <p:par>
                                <p:cTn id="24" presetID="10"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fade">
                                      <p:cBhvr>
                                        <p:cTn id="26" dur="500"/>
                                        <p:tgtEl>
                                          <p:spTgt spid="1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47"/>
                                        </p:tgtEl>
                                      </p:cBhvr>
                                    </p:animEffect>
                                    <p:set>
                                      <p:cBhvr>
                                        <p:cTn id="31" dur="1" fill="hold">
                                          <p:stCondLst>
                                            <p:cond delay="500"/>
                                          </p:stCondLst>
                                        </p:cTn>
                                        <p:tgtEl>
                                          <p:spTgt spid="14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3"/>
                                        </p:tgtEl>
                                      </p:cBhvr>
                                    </p:animEffect>
                                    <p:set>
                                      <p:cBhvr>
                                        <p:cTn id="34" dur="1" fill="hold">
                                          <p:stCondLst>
                                            <p:cond delay="500"/>
                                          </p:stCondLst>
                                        </p:cTn>
                                        <p:tgtEl>
                                          <p:spTgt spid="14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46"/>
                                        </p:tgtEl>
                                      </p:cBhvr>
                                    </p:animEffect>
                                    <p:set>
                                      <p:cBhvr>
                                        <p:cTn id="37" dur="1" fill="hold">
                                          <p:stCondLst>
                                            <p:cond delay="500"/>
                                          </p:stCondLst>
                                        </p:cTn>
                                        <p:tgtEl>
                                          <p:spTgt spid="14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44"/>
                                        </p:tgtEl>
                                      </p:cBhvr>
                                    </p:animEffect>
                                    <p:set>
                                      <p:cBhvr>
                                        <p:cTn id="40" dur="1" fill="hold">
                                          <p:stCondLst>
                                            <p:cond delay="500"/>
                                          </p:stCondLst>
                                        </p:cTn>
                                        <p:tgtEl>
                                          <p:spTgt spid="14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48"/>
                                        </p:tgtEl>
                                      </p:cBhvr>
                                    </p:animEffect>
                                    <p:set>
                                      <p:cBhvr>
                                        <p:cTn id="43" dur="1" fill="hold">
                                          <p:stCondLst>
                                            <p:cond delay="500"/>
                                          </p:stCondLst>
                                        </p:cTn>
                                        <p:tgtEl>
                                          <p:spTgt spid="14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45"/>
                                        </p:tgtEl>
                                      </p:cBhvr>
                                    </p:animEffect>
                                    <p:set>
                                      <p:cBhvr>
                                        <p:cTn id="46" dur="1" fill="hold">
                                          <p:stCondLst>
                                            <p:cond delay="500"/>
                                          </p:stCondLst>
                                        </p:cTn>
                                        <p:tgtEl>
                                          <p:spTgt spid="14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41"/>
                                        </p:tgtEl>
                                      </p:cBhvr>
                                    </p:animEffect>
                                    <p:set>
                                      <p:cBhvr>
                                        <p:cTn id="49" dur="1" fill="hold">
                                          <p:stCondLst>
                                            <p:cond delay="500"/>
                                          </p:stCondLst>
                                        </p:cTn>
                                        <p:tgtEl>
                                          <p:spTgt spid="141"/>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42"/>
                                        </p:tgtEl>
                                      </p:cBhvr>
                                    </p:animEffect>
                                    <p:set>
                                      <p:cBhvr>
                                        <p:cTn id="52" dur="1" fill="hold">
                                          <p:stCondLst>
                                            <p:cond delay="500"/>
                                          </p:stCondLst>
                                        </p:cTn>
                                        <p:tgtEl>
                                          <p:spTgt spid="142"/>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9"/>
                                        </p:tgtEl>
                                        <p:attrNameLst>
                                          <p:attrName>style.visibility</p:attrName>
                                        </p:attrNameLst>
                                      </p:cBhvr>
                                      <p:to>
                                        <p:strVal val="visible"/>
                                      </p:to>
                                    </p:set>
                                    <p:animEffect transition="in" filter="fade">
                                      <p:cBhvr>
                                        <p:cTn id="65"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grpSp>
        <p:nvGrpSpPr>
          <p:cNvPr id="883" name="Shape 883"/>
          <p:cNvGrpSpPr/>
          <p:nvPr/>
        </p:nvGrpSpPr>
        <p:grpSpPr>
          <a:xfrm>
            <a:off x="0" y="533400"/>
            <a:ext cx="9144000" cy="4038600"/>
            <a:chOff x="0" y="1066800"/>
            <a:chExt cx="9144000" cy="4038600"/>
          </a:xfrm>
        </p:grpSpPr>
        <p:sp>
          <p:nvSpPr>
            <p:cNvPr id="884" name="Shape 884"/>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885" name="Shape 885"/>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886" name="Shape 886"/>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887" name="Shape 887"/>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888" name="Shape 888"/>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889" name="Shape 889"/>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Research </a:t>
            </a:r>
            <a:r>
              <a:rPr lang="en-US" sz="3300" b="0" i="0" u="none" strike="noStrike" cap="none" baseline="0">
                <a:solidFill>
                  <a:srgbClr val="3F3F3F"/>
                </a:solidFill>
                <a:latin typeface="Calibri"/>
                <a:ea typeface="Calibri"/>
                <a:cs typeface="Calibri"/>
                <a:sym typeface="Calibri"/>
              </a:rPr>
              <a:t>&gt; Methodology</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890" name="Shape 890"/>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891" name="Shape 891"/>
          <p:cNvSpPr txBox="1"/>
          <p:nvPr/>
        </p:nvSpPr>
        <p:spPr>
          <a:xfrm>
            <a:off x="-76200" y="4721185"/>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Quality studies employ systematic designs and are underpinned by explicit theoretical or conceptual frameworks to address significant questions that will contribute to the knowledge base. Furthermore, controls for counterfactuals and threats to internal validity that threaten causal connections are vital components of studies that aim to make causal claims.</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[Weinberg]</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an investigation of the existing scholarship and research</a:t>
            </a:r>
          </a:p>
        </p:txBody>
      </p:sp>
      <p:sp>
        <p:nvSpPr>
          <p:cNvPr id="892" name="Shape 892"/>
          <p:cNvSpPr txBox="1"/>
          <p:nvPr/>
        </p:nvSpPr>
        <p:spPr>
          <a:xfrm>
            <a:off x="97120" y="628470"/>
            <a:ext cx="9046880" cy="193899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Design-Based Research</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study learning in environments that are designed and systematically changed by the researcher; iterative design enables the advancement of new theory and practice with the aim of improving the learning for study participants</a:t>
            </a:r>
          </a:p>
        </p:txBody>
      </p:sp>
      <p:sp>
        <p:nvSpPr>
          <p:cNvPr id="893" name="Shape 893"/>
          <p:cNvSpPr txBox="1"/>
          <p:nvPr/>
        </p:nvSpPr>
        <p:spPr>
          <a:xfrm>
            <a:off x="97120" y="2480608"/>
            <a:ext cx="9046880" cy="193899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Scale-Down</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study from a systemic perspective in natural environments; analyze to develop hypotheses for improvement by identifying nearly decomposable systems; modify the design and reintegrate; observe full system again in natural context</a:t>
            </a:r>
          </a:p>
        </p:txBody>
      </p:sp>
      <p:grpSp>
        <p:nvGrpSpPr>
          <p:cNvPr id="894" name="Shape 894"/>
          <p:cNvGrpSpPr/>
          <p:nvPr/>
        </p:nvGrpSpPr>
        <p:grpSpPr>
          <a:xfrm>
            <a:off x="97119" y="685800"/>
            <a:ext cx="9046880" cy="3657599"/>
            <a:chOff x="-27639" y="685800"/>
            <a:chExt cx="9046880" cy="3657599"/>
          </a:xfrm>
        </p:grpSpPr>
        <p:sp>
          <p:nvSpPr>
            <p:cNvPr id="895" name="Shape 895"/>
            <p:cNvSpPr txBox="1"/>
            <p:nvPr/>
          </p:nvSpPr>
          <p:spPr>
            <a:xfrm>
              <a:off x="-27639" y="685800"/>
              <a:ext cx="9046880" cy="156966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Exploratory Sequential Mixed Methods</a:t>
              </a:r>
            </a:p>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explore participants views in a qualitative phase; analyze data and identify variable to include when constructing instruments that fit theory and population sample; follow-up with quantitative phase</a:t>
              </a:r>
            </a:p>
          </p:txBody>
        </p:sp>
        <p:pic>
          <p:nvPicPr>
            <p:cNvPr id="896" name="Shape 896"/>
            <p:cNvPicPr preferRelativeResize="0"/>
            <p:nvPr/>
          </p:nvPicPr>
          <p:blipFill rotWithShape="1">
            <a:blip r:embed="rId4">
              <a:alphaModFix/>
            </a:blip>
            <a:srcRect/>
            <a:stretch/>
          </p:blipFill>
          <p:spPr>
            <a:xfrm rot="5400000">
              <a:off x="4166065" y="281174"/>
              <a:ext cx="943349" cy="6172199"/>
            </a:xfrm>
            <a:prstGeom prst="rect">
              <a:avLst/>
            </a:prstGeom>
            <a:noFill/>
            <a:ln w="9525" cap="flat">
              <a:solidFill>
                <a:srgbClr val="7F7F7F"/>
              </a:solidFill>
              <a:prstDash val="solid"/>
              <a:miter/>
              <a:headEnd type="none" w="med" len="med"/>
              <a:tailEnd type="none" w="med" len="med"/>
            </a:ln>
          </p:spPr>
        </p:pic>
        <p:sp>
          <p:nvSpPr>
            <p:cNvPr id="897" name="Shape 897"/>
            <p:cNvSpPr txBox="1"/>
            <p:nvPr/>
          </p:nvSpPr>
          <p:spPr>
            <a:xfrm>
              <a:off x="6858000" y="3943289"/>
              <a:ext cx="13715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[Creswell]</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500"/>
                                        <p:tgtEl>
                                          <p:spTgt spid="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92"/>
                                        </p:tgtEl>
                                      </p:cBhvr>
                                    </p:animEffect>
                                    <p:set>
                                      <p:cBhvr>
                                        <p:cTn id="12" dur="1" fill="hold">
                                          <p:stCondLst>
                                            <p:cond delay="500"/>
                                          </p:stCondLst>
                                        </p:cTn>
                                        <p:tgtEl>
                                          <p:spTgt spid="89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893"/>
                                        </p:tgtEl>
                                      </p:cBhvr>
                                    </p:animEffect>
                                    <p:set>
                                      <p:cBhvr>
                                        <p:cTn id="15" dur="1" fill="hold">
                                          <p:stCondLst>
                                            <p:cond delay="500"/>
                                          </p:stCondLst>
                                        </p:cTn>
                                        <p:tgtEl>
                                          <p:spTgt spid="89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894"/>
                                        </p:tgtEl>
                                        <p:attrNameLst>
                                          <p:attrName>style.visibility</p:attrName>
                                        </p:attrNameLst>
                                      </p:cBhvr>
                                      <p:to>
                                        <p:strVal val="visible"/>
                                      </p:to>
                                    </p:set>
                                    <p:animEffect transition="in" filter="fade">
                                      <p:cBhvr>
                                        <p:cTn id="18" dur="500"/>
                                        <p:tgtEl>
                                          <p:spTgt spid="89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91"/>
                                        </p:tgtEl>
                                        <p:attrNameLst>
                                          <p:attrName>style.visibility</p:attrName>
                                        </p:attrNameLst>
                                      </p:cBhvr>
                                      <p:to>
                                        <p:strVal val="visible"/>
                                      </p:to>
                                    </p:set>
                                    <p:animEffect transition="in" filter="fade">
                                      <p:cBhvr>
                                        <p:cTn id="23" dur="1000"/>
                                        <p:tgtEl>
                                          <p:spTgt spid="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902" name="Shape 902"/>
          <p:cNvGrpSpPr/>
          <p:nvPr/>
        </p:nvGrpSpPr>
        <p:grpSpPr>
          <a:xfrm>
            <a:off x="0" y="533400"/>
            <a:ext cx="9144000" cy="4038600"/>
            <a:chOff x="0" y="1066800"/>
            <a:chExt cx="9144000" cy="4038600"/>
          </a:xfrm>
        </p:grpSpPr>
        <p:sp>
          <p:nvSpPr>
            <p:cNvPr id="903" name="Shape 90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04" name="Shape 90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05" name="Shape 90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06" name="Shape 90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07" name="Shape 90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08" name="Shape 90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Research </a:t>
            </a:r>
            <a:r>
              <a:rPr lang="en-US" sz="3300" b="0" i="0" u="none" strike="noStrike" cap="none" baseline="0">
                <a:solidFill>
                  <a:srgbClr val="3F3F3F"/>
                </a:solidFill>
                <a:latin typeface="Calibri"/>
                <a:ea typeface="Calibri"/>
                <a:cs typeface="Calibri"/>
                <a:sym typeface="Calibri"/>
              </a:rPr>
              <a:t>&gt; Assessment Instruments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909" name="Shape 90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910" name="Shape 910"/>
          <p:cNvSpPr txBox="1"/>
          <p:nvPr/>
        </p:nvSpPr>
        <p:spPr>
          <a:xfrm>
            <a:off x="-76200" y="4572000"/>
            <a:ext cx="9144000" cy="230832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The digital context of video games affords a remarkable opportunity to track the decision paths that players follow… The need for traditional education researchers to document the results of interventions can lead to the dismissal of contextual information irrelevant to understanding learning. Because of their ability to trace the paths players follow between intended and actual game play, game researchers can create models to describe how the process actually unfolds in complex domains.</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[Schaffer]</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Afterword: games and the future of education research</a:t>
            </a:r>
          </a:p>
        </p:txBody>
      </p:sp>
      <p:sp>
        <p:nvSpPr>
          <p:cNvPr id="911" name="Shape 911"/>
          <p:cNvSpPr txBox="1"/>
          <p:nvPr/>
        </p:nvSpPr>
        <p:spPr>
          <a:xfrm>
            <a:off x="304800" y="850879"/>
            <a:ext cx="8763000" cy="3416319"/>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Score: 4-point Likert</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Pattern Quiz: measure of transfer</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Pattern Graph: particular vs. canonical solutions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Progression of Early CT (PECT): framework for assessing CT in grades 1-6</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Problem Solving Inventory (CTSPI): quantifies usage of computational strategies when solving problems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Computer Anxiety Rating Scale (CARS): 20-item affective instrument</a:t>
            </a:r>
          </a:p>
        </p:txBody>
      </p:sp>
      <p:sp>
        <p:nvSpPr>
          <p:cNvPr id="912" name="Shape 912"/>
          <p:cNvSpPr txBox="1"/>
          <p:nvPr/>
        </p:nvSpPr>
        <p:spPr>
          <a:xfrm>
            <a:off x="2362200" y="3943289"/>
            <a:ext cx="66294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[Gouws et al.; Basawapanta et al.; Seiter &amp; Foreman; Booth]</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
                                            <p:txEl>
                                              <p:pRg st="0" end="0"/>
                                            </p:txEl>
                                          </p:spTgt>
                                        </p:tgtEl>
                                        <p:attrNameLst>
                                          <p:attrName>style.visibility</p:attrName>
                                        </p:attrNameLst>
                                      </p:cBhvr>
                                      <p:to>
                                        <p:strVal val="visible"/>
                                      </p:to>
                                    </p:set>
                                    <p:animEffect transition="in" filter="fade">
                                      <p:cBhvr>
                                        <p:cTn id="7" dur="500"/>
                                        <p:tgtEl>
                                          <p:spTgt spid="9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
                                            <p:txEl>
                                              <p:pRg st="1" end="1"/>
                                            </p:txEl>
                                          </p:spTgt>
                                        </p:tgtEl>
                                        <p:attrNameLst>
                                          <p:attrName>style.visibility</p:attrName>
                                        </p:attrNameLst>
                                      </p:cBhvr>
                                      <p:to>
                                        <p:strVal val="visible"/>
                                      </p:to>
                                    </p:set>
                                    <p:animEffect transition="in" filter="fade">
                                      <p:cBhvr>
                                        <p:cTn id="12" dur="500"/>
                                        <p:tgtEl>
                                          <p:spTgt spid="9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1">
                                            <p:txEl>
                                              <p:pRg st="2" end="2"/>
                                            </p:txEl>
                                          </p:spTgt>
                                        </p:tgtEl>
                                        <p:attrNameLst>
                                          <p:attrName>style.visibility</p:attrName>
                                        </p:attrNameLst>
                                      </p:cBhvr>
                                      <p:to>
                                        <p:strVal val="visible"/>
                                      </p:to>
                                    </p:set>
                                    <p:animEffect transition="in" filter="fade">
                                      <p:cBhvr>
                                        <p:cTn id="17" dur="500"/>
                                        <p:tgtEl>
                                          <p:spTgt spid="9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1">
                                            <p:txEl>
                                              <p:pRg st="3" end="3"/>
                                            </p:txEl>
                                          </p:spTgt>
                                        </p:tgtEl>
                                        <p:attrNameLst>
                                          <p:attrName>style.visibility</p:attrName>
                                        </p:attrNameLst>
                                      </p:cBhvr>
                                      <p:to>
                                        <p:strVal val="visible"/>
                                      </p:to>
                                    </p:set>
                                    <p:animEffect transition="in" filter="fade">
                                      <p:cBhvr>
                                        <p:cTn id="22" dur="500"/>
                                        <p:tgtEl>
                                          <p:spTgt spid="9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1">
                                            <p:txEl>
                                              <p:pRg st="4" end="4"/>
                                            </p:txEl>
                                          </p:spTgt>
                                        </p:tgtEl>
                                        <p:attrNameLst>
                                          <p:attrName>style.visibility</p:attrName>
                                        </p:attrNameLst>
                                      </p:cBhvr>
                                      <p:to>
                                        <p:strVal val="visible"/>
                                      </p:to>
                                    </p:set>
                                    <p:animEffect transition="in" filter="fade">
                                      <p:cBhvr>
                                        <p:cTn id="27" dur="500"/>
                                        <p:tgtEl>
                                          <p:spTgt spid="9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1">
                                            <p:txEl>
                                              <p:pRg st="5" end="5"/>
                                            </p:txEl>
                                          </p:spTgt>
                                        </p:tgtEl>
                                        <p:attrNameLst>
                                          <p:attrName>style.visibility</p:attrName>
                                        </p:attrNameLst>
                                      </p:cBhvr>
                                      <p:to>
                                        <p:strVal val="visible"/>
                                      </p:to>
                                    </p:set>
                                    <p:animEffect transition="in" filter="fade">
                                      <p:cBhvr>
                                        <p:cTn id="32" dur="500"/>
                                        <p:tgtEl>
                                          <p:spTgt spid="9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2"/>
                                        </p:tgtEl>
                                        <p:attrNameLst>
                                          <p:attrName>style.visibility</p:attrName>
                                        </p:attrNameLst>
                                      </p:cBhvr>
                                      <p:to>
                                        <p:strVal val="visible"/>
                                      </p:to>
                                    </p:set>
                                    <p:animEffect transition="in" filter="fade">
                                      <p:cBhvr>
                                        <p:cTn id="37" dur="500"/>
                                        <p:tgtEl>
                                          <p:spTgt spid="9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10"/>
                                        </p:tgtEl>
                                        <p:attrNameLst>
                                          <p:attrName>style.visibility</p:attrName>
                                        </p:attrNameLst>
                                      </p:cBhvr>
                                      <p:to>
                                        <p:strVal val="visible"/>
                                      </p:to>
                                    </p:set>
                                    <p:animEffect transition="in" filter="fade">
                                      <p:cBhvr>
                                        <p:cTn id="42" dur="1000"/>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grpSp>
        <p:nvGrpSpPr>
          <p:cNvPr id="917" name="Shape 917"/>
          <p:cNvGrpSpPr/>
          <p:nvPr/>
        </p:nvGrpSpPr>
        <p:grpSpPr>
          <a:xfrm>
            <a:off x="0" y="533400"/>
            <a:ext cx="9144000" cy="4038600"/>
            <a:chOff x="0" y="1066800"/>
            <a:chExt cx="9144000" cy="4038600"/>
          </a:xfrm>
        </p:grpSpPr>
        <p:sp>
          <p:nvSpPr>
            <p:cNvPr id="918" name="Shape 91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19" name="Shape 91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20" name="Shape 92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21" name="Shape 92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22" name="Shape 92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23" name="Shape 92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Agenda </a:t>
            </a:r>
            <a:r>
              <a:rPr lang="en-US" sz="3300" b="0" i="0" u="none" strike="noStrike" cap="none" baseline="0">
                <a:solidFill>
                  <a:srgbClr val="3F3F3F"/>
                </a:solidFill>
                <a:latin typeface="Calibri"/>
                <a:ea typeface="Calibri"/>
                <a:cs typeface="Calibri"/>
                <a:sym typeface="Calibri"/>
              </a:rPr>
              <a:t>&gt; 6</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sp>
        <p:nvSpPr>
          <p:cNvPr id="924" name="Shape 924"/>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Introduction</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Choosing a CT Platform for </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Grades 6-8</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Theoretically Grounded GBL</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Learning Principles &amp;</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Tooling Design Tactics</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Research Results &amp; Methodology</a:t>
            </a:r>
          </a:p>
          <a:p>
            <a:pPr marL="514350" marR="0" lvl="0" indent="-514350" algn="l" rtl="0">
              <a:spcBef>
                <a:spcPts val="0"/>
              </a:spcBef>
              <a:spcAft>
                <a:spcPts val="0"/>
              </a:spcAft>
              <a:buClr>
                <a:schemeClr val="lt1"/>
              </a:buClr>
              <a:buSzPct val="100000"/>
              <a:buFont typeface="Calibri"/>
              <a:buAutoNum type="arabicPeriod"/>
            </a:pPr>
            <a:r>
              <a:rPr lang="en-US" sz="2800" b="1" i="0" u="none" strike="noStrike" cap="none" baseline="0">
                <a:solidFill>
                  <a:schemeClr val="lt1"/>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925" name="Shape 925"/>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926" name="Shape 926"/>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927" name="Shape 927"/>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Computers have enormous impact on the way we live, think, and act. It is hard to overestimate their importance in the future. In fact, many believe that the true computer revolution will not happen until everyone can understand the technology well enough to use it in truly </a:t>
            </a:r>
          </a:p>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innovative ways.</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[CSTA Standards Task Force] </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K–12 Computer Science Standards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grpSp>
        <p:nvGrpSpPr>
          <p:cNvPr id="932" name="Shape 932"/>
          <p:cNvGrpSpPr/>
          <p:nvPr/>
        </p:nvGrpSpPr>
        <p:grpSpPr>
          <a:xfrm>
            <a:off x="0" y="533400"/>
            <a:ext cx="9144000" cy="4038600"/>
            <a:chOff x="0" y="1066800"/>
            <a:chExt cx="9144000" cy="4038600"/>
          </a:xfrm>
        </p:grpSpPr>
        <p:sp>
          <p:nvSpPr>
            <p:cNvPr id="933" name="Shape 93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34" name="Shape 93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35" name="Shape 93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36" name="Shape 93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37" name="Shape 93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38" name="Shape 93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CT </a:t>
            </a:r>
            <a:r>
              <a:rPr lang="en-US" sz="3300" b="0" i="0" u="none" strike="noStrike" cap="none" baseline="0">
                <a:solidFill>
                  <a:srgbClr val="3F3F3F"/>
                </a:solidFill>
                <a:latin typeface="Calibri"/>
                <a:ea typeface="Calibri"/>
                <a:cs typeface="Calibri"/>
                <a:sym typeface="Calibri"/>
              </a:rPr>
              <a:t>&gt; Essential 21</a:t>
            </a:r>
            <a:r>
              <a:rPr lang="en-US" sz="3300" b="0" i="0" u="none" strike="noStrike" cap="none" baseline="30000">
                <a:solidFill>
                  <a:srgbClr val="3F3F3F"/>
                </a:solidFill>
                <a:latin typeface="Calibri"/>
                <a:ea typeface="Calibri"/>
                <a:cs typeface="Calibri"/>
                <a:sym typeface="Calibri"/>
              </a:rPr>
              <a:t>st</a:t>
            </a:r>
            <a:r>
              <a:rPr lang="en-US" sz="3300" b="0" i="0" u="none" strike="noStrike" cap="none" baseline="0">
                <a:solidFill>
                  <a:srgbClr val="3F3F3F"/>
                </a:solidFill>
                <a:latin typeface="Calibri"/>
                <a:ea typeface="Calibri"/>
                <a:cs typeface="Calibri"/>
                <a:sym typeface="Calibri"/>
              </a:rPr>
              <a:t> Century Skill</a:t>
            </a:r>
          </a:p>
          <a:p>
            <a:pPr marL="0" marR="0" lvl="0" indent="0" algn="l" rtl="0">
              <a:spcBef>
                <a:spcPts val="0"/>
              </a:spcBef>
              <a:spcAft>
                <a:spcPts val="0"/>
              </a:spcAft>
              <a:buNone/>
            </a:pPr>
            <a:endParaRPr sz="3300" b="0" i="0" u="none" strike="noStrike" cap="none" baseline="0">
              <a:solidFill>
                <a:srgbClr val="262626"/>
              </a:solidFill>
              <a:latin typeface="Calibri"/>
              <a:ea typeface="Calibri"/>
              <a:cs typeface="Calibri"/>
              <a:sym typeface="Calibri"/>
            </a:endParaRPr>
          </a:p>
        </p:txBody>
      </p:sp>
      <p:pic>
        <p:nvPicPr>
          <p:cNvPr id="939" name="Shape 93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940" name="Shape 940"/>
          <p:cNvSpPr txBox="1"/>
          <p:nvPr/>
        </p:nvSpPr>
        <p:spPr>
          <a:xfrm>
            <a:off x="0" y="4921983"/>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[I]nstead of being limited as we are in mechanical or electrical engineering by tolerances and that sort of thing, we are only limited by the things we can think about, by the complexity that we can control in our minds. In other words, [CT] invents the abstractions that it manipulates.</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[NRC Committee for the Workshops on Computational Thinking] </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Report of a workshop on the scope and nature of computational thinking</a:t>
            </a:r>
          </a:p>
        </p:txBody>
      </p:sp>
      <p:grpSp>
        <p:nvGrpSpPr>
          <p:cNvPr id="941" name="Shape 941"/>
          <p:cNvGrpSpPr/>
          <p:nvPr/>
        </p:nvGrpSpPr>
        <p:grpSpPr>
          <a:xfrm>
            <a:off x="173319" y="742889"/>
            <a:ext cx="8894479" cy="2381309"/>
            <a:chOff x="249519" y="1143000"/>
            <a:chExt cx="8894479" cy="2381309"/>
          </a:xfrm>
        </p:grpSpPr>
        <p:sp>
          <p:nvSpPr>
            <p:cNvPr id="942" name="Shape 942"/>
            <p:cNvSpPr txBox="1"/>
            <p:nvPr/>
          </p:nvSpPr>
          <p:spPr>
            <a:xfrm>
              <a:off x="249519" y="1143000"/>
              <a:ext cx="8894479" cy="20574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1" u="none" strike="noStrike" cap="none" baseline="0">
                  <a:solidFill>
                    <a:schemeClr val="lt1"/>
                  </a:solidFill>
                  <a:latin typeface="Calibri"/>
                  <a:ea typeface="Calibri"/>
                  <a:cs typeface="Calibri"/>
                  <a:sym typeface="Calibri"/>
                </a:rPr>
                <a:t>Computational thinking goes beyond computer literacy, which is the efficient use of technology, and also beyond fluency, which is focused on skills that enable to use technology. Computational thinking includes analytical skills that enhance how one approaches a problem and an appreciation for how computing can augment a person’s abilities and enhance efficiency.</a:t>
              </a:r>
            </a:p>
          </p:txBody>
        </p:sp>
        <p:sp>
          <p:nvSpPr>
            <p:cNvPr id="943" name="Shape 943"/>
            <p:cNvSpPr txBox="1"/>
            <p:nvPr/>
          </p:nvSpPr>
          <p:spPr>
            <a:xfrm>
              <a:off x="6400800" y="3124200"/>
              <a:ext cx="25145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[Weinberg]</a:t>
              </a:r>
            </a:p>
          </p:txBody>
        </p:sp>
      </p:grpSp>
      <p:grpSp>
        <p:nvGrpSpPr>
          <p:cNvPr id="944" name="Shape 944"/>
          <p:cNvGrpSpPr/>
          <p:nvPr/>
        </p:nvGrpSpPr>
        <p:grpSpPr>
          <a:xfrm>
            <a:off x="304800" y="3276600"/>
            <a:ext cx="8610600" cy="1219200"/>
            <a:chOff x="304800" y="3276600"/>
            <a:chExt cx="8610600" cy="1219200"/>
          </a:xfrm>
        </p:grpSpPr>
        <p:sp>
          <p:nvSpPr>
            <p:cNvPr id="945" name="Shape 945"/>
            <p:cNvSpPr txBox="1"/>
            <p:nvPr/>
          </p:nvSpPr>
          <p:spPr>
            <a:xfrm>
              <a:off x="304800" y="3276600"/>
              <a:ext cx="2895600" cy="609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computer literacy</a:t>
              </a:r>
            </a:p>
          </p:txBody>
        </p:sp>
        <p:sp>
          <p:nvSpPr>
            <p:cNvPr id="946" name="Shape 946"/>
            <p:cNvSpPr txBox="1"/>
            <p:nvPr/>
          </p:nvSpPr>
          <p:spPr>
            <a:xfrm>
              <a:off x="3733800" y="3276600"/>
              <a:ext cx="25145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digital natives</a:t>
              </a:r>
            </a:p>
          </p:txBody>
        </p:sp>
        <p:sp>
          <p:nvSpPr>
            <p:cNvPr id="947" name="Shape 947"/>
            <p:cNvSpPr txBox="1"/>
            <p:nvPr/>
          </p:nvSpPr>
          <p:spPr>
            <a:xfrm>
              <a:off x="2286000" y="3886200"/>
              <a:ext cx="1676399"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FITness</a:t>
              </a:r>
            </a:p>
          </p:txBody>
        </p:sp>
        <p:sp>
          <p:nvSpPr>
            <p:cNvPr id="948" name="Shape 948"/>
            <p:cNvSpPr txBox="1"/>
            <p:nvPr/>
          </p:nvSpPr>
          <p:spPr>
            <a:xfrm>
              <a:off x="5181600" y="3886200"/>
              <a:ext cx="259080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digital fluency</a:t>
              </a:r>
            </a:p>
          </p:txBody>
        </p:sp>
        <p:sp>
          <p:nvSpPr>
            <p:cNvPr id="949" name="Shape 949"/>
            <p:cNvSpPr txBox="1"/>
            <p:nvPr/>
          </p:nvSpPr>
          <p:spPr>
            <a:xfrm>
              <a:off x="7102475" y="3276600"/>
              <a:ext cx="746125"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400" b="0" i="0" u="none" strike="noStrike" cap="none" baseline="0">
                  <a:solidFill>
                    <a:schemeClr val="lt1"/>
                  </a:solidFill>
                  <a:latin typeface="Calibri"/>
                  <a:ea typeface="Calibri"/>
                  <a:cs typeface="Calibri"/>
                  <a:sym typeface="Calibri"/>
                </a:rPr>
                <a:t>CT</a:t>
              </a:r>
            </a:p>
          </p:txBody>
        </p:sp>
        <p:sp>
          <p:nvSpPr>
            <p:cNvPr id="950" name="Shape 950"/>
            <p:cNvSpPr/>
            <p:nvPr/>
          </p:nvSpPr>
          <p:spPr>
            <a:xfrm>
              <a:off x="582612" y="3581400"/>
              <a:ext cx="7875587" cy="457200"/>
            </a:xfrm>
            <a:prstGeom prst="rightArrow">
              <a:avLst>
                <a:gd name="adj1" fmla="val 50000"/>
                <a:gd name="adj2" fmla="val 50000"/>
              </a:avLst>
            </a:prstGeom>
            <a:gradFill>
              <a:gsLst>
                <a:gs pos="0">
                  <a:srgbClr val="966F00"/>
                </a:gs>
                <a:gs pos="50000">
                  <a:srgbClr val="D9A200"/>
                </a:gs>
                <a:gs pos="100000">
                  <a:srgbClr val="FFC103"/>
                </a:gs>
              </a:gsLst>
              <a:lin ang="0" scaled="0"/>
            </a:gradFill>
            <a:ln w="9525" cap="flat">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Clr>
                  <a:srgbClr val="000000"/>
                </a:buClr>
                <a:buFont typeface="Times New Roman"/>
                <a:buNone/>
              </a:pPr>
              <a:endParaRPr sz="1800" b="0" i="0" u="none" strike="noStrike" cap="none" baseline="0">
                <a:solidFill>
                  <a:schemeClr val="dk1"/>
                </a:solidFill>
                <a:latin typeface="Calibri"/>
                <a:ea typeface="Calibri"/>
                <a:cs typeface="Calibri"/>
                <a:sym typeface="Calibri"/>
              </a:endParaRPr>
            </a:p>
          </p:txBody>
        </p:sp>
        <p:sp>
          <p:nvSpPr>
            <p:cNvPr id="951" name="Shape 951"/>
            <p:cNvSpPr txBox="1"/>
            <p:nvPr/>
          </p:nvSpPr>
          <p:spPr>
            <a:xfrm>
              <a:off x="304800" y="4038600"/>
              <a:ext cx="91440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rgbClr val="3F3F3F"/>
                  </a:solidFill>
                  <a:latin typeface="Calibri"/>
                  <a:ea typeface="Calibri"/>
                  <a:cs typeface="Calibri"/>
                  <a:sym typeface="Calibri"/>
                </a:rPr>
                <a:t>1980</a:t>
              </a:r>
            </a:p>
          </p:txBody>
        </p:sp>
        <p:sp>
          <p:nvSpPr>
            <p:cNvPr id="952" name="Shape 952"/>
            <p:cNvSpPr txBox="1"/>
            <p:nvPr/>
          </p:nvSpPr>
          <p:spPr>
            <a:xfrm>
              <a:off x="8001000" y="4038600"/>
              <a:ext cx="914400" cy="457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800" b="0" i="0" u="none" strike="noStrike" cap="none" baseline="0">
                  <a:solidFill>
                    <a:srgbClr val="3F3F3F"/>
                  </a:solidFill>
                  <a:latin typeface="Calibri"/>
                  <a:ea typeface="Calibri"/>
                  <a:cs typeface="Calibri"/>
                  <a:sym typeface="Calibri"/>
                </a:rPr>
                <a:t>2015</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0"/>
                                        </p:tgtEl>
                                        <p:attrNameLst>
                                          <p:attrName>style.visibility</p:attrName>
                                        </p:attrNameLst>
                                      </p:cBhvr>
                                      <p:to>
                                        <p:strVal val="visible"/>
                                      </p:to>
                                    </p:set>
                                    <p:animEffect transition="in" filter="fade">
                                      <p:cBhvr>
                                        <p:cTn id="12" dur="10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grpSp>
        <p:nvGrpSpPr>
          <p:cNvPr id="957" name="Shape 957"/>
          <p:cNvGrpSpPr/>
          <p:nvPr/>
        </p:nvGrpSpPr>
        <p:grpSpPr>
          <a:xfrm>
            <a:off x="0" y="533400"/>
            <a:ext cx="9144000" cy="4038600"/>
            <a:chOff x="0" y="1066800"/>
            <a:chExt cx="9144000" cy="4038600"/>
          </a:xfrm>
        </p:grpSpPr>
        <p:sp>
          <p:nvSpPr>
            <p:cNvPr id="958" name="Shape 95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59" name="Shape 95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60" name="Shape 96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61" name="Shape 96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62" name="Shape 96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63" name="Shape 96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CT </a:t>
            </a:r>
            <a:r>
              <a:rPr lang="en-US" sz="3300" b="0" i="0" u="none" strike="noStrike" cap="none" baseline="0">
                <a:solidFill>
                  <a:srgbClr val="3F3F3F"/>
                </a:solidFill>
                <a:latin typeface="Calibri"/>
                <a:ea typeface="Calibri"/>
                <a:cs typeface="Calibri"/>
                <a:sym typeface="Calibri"/>
              </a:rPr>
              <a:t>&gt; Rational for K-12 Standards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964" name="Shape 96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965" name="Shape 965"/>
          <p:cNvSpPr txBox="1"/>
          <p:nvPr/>
        </p:nvSpPr>
        <p:spPr>
          <a:xfrm>
            <a:off x="-76200" y="4845783"/>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[CT] is comparable in importance and significance to the mathematical, linguistic, and logical reasoning that society today agrees should be taught to all children... [CT] is a grand vision to guide computer science educators, researchers, and practitioners as we act to change society's image of the field. </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[Wing] </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a:t>
            </a:r>
          </a:p>
        </p:txBody>
      </p:sp>
      <p:sp>
        <p:nvSpPr>
          <p:cNvPr id="966" name="Shape 966"/>
          <p:cNvSpPr txBox="1"/>
          <p:nvPr/>
        </p:nvSpPr>
        <p:spPr>
          <a:xfrm>
            <a:off x="304800" y="1143000"/>
            <a:ext cx="8763000" cy="2308323"/>
          </a:xfrm>
          <a:prstGeom prst="rect">
            <a:avLst/>
          </a:prstGeom>
          <a:noFill/>
          <a:ln>
            <a:noFill/>
          </a:ln>
        </p:spPr>
        <p:txBody>
          <a:bodyPr lIns="91425" tIns="45700" rIns="91425" bIns="45700" anchor="t" anchorCtr="0">
            <a:noAutofit/>
          </a:bodyPr>
          <a:lstStyle/>
          <a:p>
            <a:pPr marL="457200" marR="0" lvl="0" indent="-457200" algn="l" rtl="0">
              <a:spcBef>
                <a:spcPts val="0"/>
              </a:spcBef>
              <a:buClr>
                <a:schemeClr val="lt1"/>
              </a:buClr>
              <a:buSzPct val="100000"/>
              <a:buFont typeface="Calibri"/>
              <a:buAutoNum type="arabicPeriod"/>
            </a:pPr>
            <a:r>
              <a:rPr lang="en-US" sz="2400" b="0" i="0" u="none" strike="noStrike" cap="none" baseline="0">
                <a:solidFill>
                  <a:schemeClr val="lt1"/>
                </a:solidFill>
                <a:latin typeface="Calibri"/>
                <a:ea typeface="Calibri"/>
                <a:cs typeface="Calibri"/>
                <a:sym typeface="Calibri"/>
              </a:rPr>
              <a:t>Encourage equitable access to technological skills and devices by enhancing personal empowerment through the application of CT in daily lives</a:t>
            </a:r>
          </a:p>
          <a:p>
            <a:pPr marL="457200" marR="0" lvl="0" indent="-457200" algn="l" rtl="0">
              <a:spcBef>
                <a:spcPts val="0"/>
              </a:spcBef>
              <a:buClr>
                <a:schemeClr val="lt1"/>
              </a:buClr>
              <a:buSzPct val="100000"/>
              <a:buFont typeface="Calibri"/>
              <a:buAutoNum type="arabicPeriod"/>
            </a:pPr>
            <a:r>
              <a:rPr lang="en-US" sz="2400" b="0" i="0" u="none" strike="noStrike" cap="none" baseline="0">
                <a:solidFill>
                  <a:schemeClr val="lt1"/>
                </a:solidFill>
                <a:latin typeface="Calibri"/>
                <a:ea typeface="Calibri"/>
                <a:cs typeface="Calibri"/>
                <a:sym typeface="Calibri"/>
              </a:rPr>
              <a:t>Raise student interest in information technology, computer science, other technologically oriented professions</a:t>
            </a:r>
          </a:p>
          <a:p>
            <a:pPr marL="457200" marR="0" lvl="0" indent="-457200" algn="l" rtl="0">
              <a:spcBef>
                <a:spcPts val="0"/>
              </a:spcBef>
              <a:buClr>
                <a:schemeClr val="lt1"/>
              </a:buClr>
              <a:buSzPct val="100000"/>
              <a:buFont typeface="Calibri"/>
              <a:buAutoNum type="arabicPeriod"/>
            </a:pPr>
            <a:r>
              <a:rPr lang="en-US" sz="2400" b="0" i="0" u="none" strike="noStrike" cap="none" baseline="0">
                <a:solidFill>
                  <a:schemeClr val="lt1"/>
                </a:solidFill>
                <a:latin typeface="Calibri"/>
                <a:ea typeface="Calibri"/>
                <a:cs typeface="Calibri"/>
                <a:sym typeface="Calibri"/>
              </a:rPr>
              <a:t>Maintain and enhance national economic competitiveness</a:t>
            </a:r>
          </a:p>
        </p:txBody>
      </p:sp>
      <p:sp>
        <p:nvSpPr>
          <p:cNvPr id="967" name="Shape 967"/>
          <p:cNvSpPr txBox="1"/>
          <p:nvPr/>
        </p:nvSpPr>
        <p:spPr>
          <a:xfrm>
            <a:off x="2209800" y="3657600"/>
            <a:ext cx="69341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lt1"/>
                </a:solidFill>
                <a:latin typeface="Calibri"/>
                <a:ea typeface="Calibri"/>
                <a:cs typeface="Calibri"/>
                <a:sym typeface="Calibri"/>
              </a:rPr>
              <a:t>[NRC Committee for the Workshops on Computational Thinking]</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6">
                                            <p:txEl>
                                              <p:pRg st="0" end="0"/>
                                            </p:txEl>
                                          </p:spTgt>
                                        </p:tgtEl>
                                        <p:attrNameLst>
                                          <p:attrName>style.visibility</p:attrName>
                                        </p:attrNameLst>
                                      </p:cBhvr>
                                      <p:to>
                                        <p:strVal val="visible"/>
                                      </p:to>
                                    </p:set>
                                    <p:animEffect transition="in" filter="fade">
                                      <p:cBhvr>
                                        <p:cTn id="7" dur="500"/>
                                        <p:tgtEl>
                                          <p:spTgt spid="9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6">
                                            <p:txEl>
                                              <p:pRg st="1" end="1"/>
                                            </p:txEl>
                                          </p:spTgt>
                                        </p:tgtEl>
                                        <p:attrNameLst>
                                          <p:attrName>style.visibility</p:attrName>
                                        </p:attrNameLst>
                                      </p:cBhvr>
                                      <p:to>
                                        <p:strVal val="visible"/>
                                      </p:to>
                                    </p:set>
                                    <p:animEffect transition="in" filter="fade">
                                      <p:cBhvr>
                                        <p:cTn id="12" dur="500"/>
                                        <p:tgtEl>
                                          <p:spTgt spid="9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6">
                                            <p:txEl>
                                              <p:pRg st="2" end="2"/>
                                            </p:txEl>
                                          </p:spTgt>
                                        </p:tgtEl>
                                        <p:attrNameLst>
                                          <p:attrName>style.visibility</p:attrName>
                                        </p:attrNameLst>
                                      </p:cBhvr>
                                      <p:to>
                                        <p:strVal val="visible"/>
                                      </p:to>
                                    </p:set>
                                    <p:animEffect transition="in" filter="fade">
                                      <p:cBhvr>
                                        <p:cTn id="17" dur="500"/>
                                        <p:tgtEl>
                                          <p:spTgt spid="9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7"/>
                                        </p:tgtEl>
                                        <p:attrNameLst>
                                          <p:attrName>style.visibility</p:attrName>
                                        </p:attrNameLst>
                                      </p:cBhvr>
                                      <p:to>
                                        <p:strVal val="visible"/>
                                      </p:to>
                                    </p:set>
                                    <p:animEffect transition="in" filter="fade">
                                      <p:cBhvr>
                                        <p:cTn id="22" dur="500"/>
                                        <p:tgtEl>
                                          <p:spTgt spid="9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5"/>
                                        </p:tgtEl>
                                        <p:attrNameLst>
                                          <p:attrName>style.visibility</p:attrName>
                                        </p:attrNameLst>
                                      </p:cBhvr>
                                      <p:to>
                                        <p:strVal val="visible"/>
                                      </p:to>
                                    </p:set>
                                    <p:animEffect transition="in" filter="fade">
                                      <p:cBhvr>
                                        <p:cTn id="27" dur="1000"/>
                                        <p:tgtEl>
                                          <p:spTgt spid="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grpSp>
        <p:nvGrpSpPr>
          <p:cNvPr id="972" name="Shape 972"/>
          <p:cNvGrpSpPr/>
          <p:nvPr/>
        </p:nvGrpSpPr>
        <p:grpSpPr>
          <a:xfrm>
            <a:off x="0" y="533400"/>
            <a:ext cx="9144000" cy="4038600"/>
            <a:chOff x="0" y="1066800"/>
            <a:chExt cx="9144000" cy="4038600"/>
          </a:xfrm>
        </p:grpSpPr>
        <p:sp>
          <p:nvSpPr>
            <p:cNvPr id="973" name="Shape 97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74" name="Shape 97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75" name="Shape 97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76" name="Shape 97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77" name="Shape 97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78" name="Shape 97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SAGE </a:t>
            </a:r>
            <a:r>
              <a:rPr lang="en-US" sz="3300" b="0" i="0" u="none" strike="noStrike" cap="none" baseline="0">
                <a:solidFill>
                  <a:srgbClr val="3F3F3F"/>
                </a:solidFill>
                <a:latin typeface="Calibri"/>
                <a:ea typeface="Calibri"/>
                <a:cs typeface="Calibri"/>
                <a:sym typeface="Calibri"/>
              </a:rPr>
              <a:t>&gt; Future Work</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979" name="Shape 97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980" name="Shape 980"/>
          <p:cNvSpPr txBox="1"/>
          <p:nvPr/>
        </p:nvSpPr>
        <p:spPr>
          <a:xfrm>
            <a:off x="152400" y="850879"/>
            <a:ext cx="8763000" cy="1569660"/>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Final project: employ 1-2 design tactics to begin tooling Scratch</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Long-term: cultivate a collaborative ecosystem of game-type innovation which aligns game attributes with CT learning outcomes</a:t>
            </a:r>
          </a:p>
        </p:txBody>
      </p:sp>
      <p:grpSp>
        <p:nvGrpSpPr>
          <p:cNvPr id="981" name="Shape 981"/>
          <p:cNvGrpSpPr/>
          <p:nvPr/>
        </p:nvGrpSpPr>
        <p:grpSpPr>
          <a:xfrm>
            <a:off x="533400" y="2586334"/>
            <a:ext cx="8001000" cy="1376064"/>
            <a:chOff x="533400" y="2586334"/>
            <a:chExt cx="8001000" cy="1376064"/>
          </a:xfrm>
        </p:grpSpPr>
        <p:sp>
          <p:nvSpPr>
            <p:cNvPr id="982" name="Shape 982"/>
            <p:cNvSpPr txBox="1"/>
            <p:nvPr/>
          </p:nvSpPr>
          <p:spPr>
            <a:xfrm>
              <a:off x="533400" y="3131402"/>
              <a:ext cx="8001000" cy="830996"/>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GBL theory → learning principles → design tactics → implementation → design-based research → empirical results</a:t>
              </a:r>
            </a:p>
          </p:txBody>
        </p:sp>
        <p:sp>
          <p:nvSpPr>
            <p:cNvPr id="983" name="Shape 983"/>
            <p:cNvSpPr txBox="1"/>
            <p:nvPr/>
          </p:nvSpPr>
          <p:spPr>
            <a:xfrm>
              <a:off x="3429000" y="2586334"/>
              <a:ext cx="22097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i="0" u="none" strike="noStrike" cap="none" baseline="0">
                  <a:solidFill>
                    <a:schemeClr val="lt1"/>
                  </a:solidFill>
                  <a:latin typeface="Calibri"/>
                  <a:ea typeface="Calibri"/>
                  <a:cs typeface="Calibri"/>
                  <a:sym typeface="Calibri"/>
                </a:rPr>
                <a:t>SAGE in Scratch</a:t>
              </a:r>
            </a:p>
          </p:txBody>
        </p:sp>
      </p:grpSp>
      <p:sp>
        <p:nvSpPr>
          <p:cNvPr id="984" name="Shape 984"/>
          <p:cNvSpPr txBox="1"/>
          <p:nvPr/>
        </p:nvSpPr>
        <p:spPr>
          <a:xfrm>
            <a:off x="0" y="4981575"/>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We shouldn’t “teacher-proof” curricula so that it can be tested; instead, we should create compelling materials that address teachers’ needs and inspire them to teach creatively and effectively.</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[Squire]</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Video Games and Learning: Teaching and Participatory Culture in the Digital Age</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0">
                                            <p:txEl>
                                              <p:pRg st="0" end="0"/>
                                            </p:txEl>
                                          </p:spTgt>
                                        </p:tgtEl>
                                        <p:attrNameLst>
                                          <p:attrName>style.visibility</p:attrName>
                                        </p:attrNameLst>
                                      </p:cBhvr>
                                      <p:to>
                                        <p:strVal val="visible"/>
                                      </p:to>
                                    </p:set>
                                    <p:animEffect transition="in" filter="fade">
                                      <p:cBhvr>
                                        <p:cTn id="7" dur="500"/>
                                        <p:tgtEl>
                                          <p:spTgt spid="9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0">
                                            <p:txEl>
                                              <p:pRg st="1" end="1"/>
                                            </p:txEl>
                                          </p:spTgt>
                                        </p:tgtEl>
                                        <p:attrNameLst>
                                          <p:attrName>style.visibility</p:attrName>
                                        </p:attrNameLst>
                                      </p:cBhvr>
                                      <p:to>
                                        <p:strVal val="visible"/>
                                      </p:to>
                                    </p:set>
                                    <p:animEffect transition="in" filter="fade">
                                      <p:cBhvr>
                                        <p:cTn id="12" dur="500"/>
                                        <p:tgtEl>
                                          <p:spTgt spid="9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1"/>
                                        </p:tgtEl>
                                        <p:attrNameLst>
                                          <p:attrName>style.visibility</p:attrName>
                                        </p:attrNameLst>
                                      </p:cBhvr>
                                      <p:to>
                                        <p:strVal val="visible"/>
                                      </p:to>
                                    </p:set>
                                    <p:animEffect transition="in" filter="fade">
                                      <p:cBhvr>
                                        <p:cTn id="17" dur="500"/>
                                        <p:tgtEl>
                                          <p:spTgt spid="9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4"/>
                                        </p:tgtEl>
                                        <p:attrNameLst>
                                          <p:attrName>style.visibility</p:attrName>
                                        </p:attrNameLst>
                                      </p:cBhvr>
                                      <p:to>
                                        <p:strVal val="visible"/>
                                      </p:to>
                                    </p:set>
                                    <p:animEffect transition="in" filter="fade">
                                      <p:cBhvr>
                                        <p:cTn id="22" dur="1000"/>
                                        <p:tgtEl>
                                          <p:spTgt spid="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pSp>
        <p:nvGrpSpPr>
          <p:cNvPr id="989" name="Shape 989"/>
          <p:cNvGrpSpPr/>
          <p:nvPr/>
        </p:nvGrpSpPr>
        <p:grpSpPr>
          <a:xfrm>
            <a:off x="0" y="533400"/>
            <a:ext cx="9144000" cy="4038600"/>
            <a:chOff x="0" y="1066800"/>
            <a:chExt cx="9144000" cy="4038600"/>
          </a:xfrm>
        </p:grpSpPr>
        <p:sp>
          <p:nvSpPr>
            <p:cNvPr id="990" name="Shape 990"/>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991" name="Shape 991"/>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992" name="Shape 992"/>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993" name="Shape 993"/>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994" name="Shape 994"/>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995" name="Shape 995"/>
          <p:cNvSpPr txBox="1"/>
          <p:nvPr/>
        </p:nvSpPr>
        <p:spPr>
          <a:xfrm>
            <a:off x="457200" y="1143000"/>
            <a:ext cx="7924799" cy="29717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600" b="1" i="0" u="none" strike="noStrike" cap="none" baseline="0">
                <a:solidFill>
                  <a:schemeClr val="lt1"/>
                </a:solidFill>
                <a:latin typeface="Calibri"/>
                <a:ea typeface="Calibri"/>
                <a:cs typeface="Calibri"/>
                <a:sym typeface="Calibri"/>
              </a:rPr>
              <a:t>Tooling Scratch</a:t>
            </a:r>
          </a:p>
          <a:p>
            <a:pPr marL="0" marR="0" lvl="0" indent="0" algn="ctr" rtl="0">
              <a:spcBef>
                <a:spcPts val="0"/>
              </a:spcBef>
              <a:spcAft>
                <a:spcPts val="0"/>
              </a:spcAft>
              <a:buSzPct val="25000"/>
              <a:buNone/>
            </a:pPr>
            <a:r>
              <a:rPr lang="en-US" sz="1800" b="0" i="0" u="none" strike="noStrike" cap="none" baseline="0">
                <a:solidFill>
                  <a:schemeClr val="lt1"/>
                </a:solidFill>
                <a:latin typeface="Calibri"/>
                <a:ea typeface="Calibri"/>
                <a:cs typeface="Calibri"/>
                <a:sym typeface="Calibri"/>
              </a:rPr>
              <a:t> </a:t>
            </a:r>
            <a:r>
              <a:rPr lang="en-US" sz="3200" b="0" i="0" u="none" strike="noStrike" cap="none" baseline="0">
                <a:solidFill>
                  <a:schemeClr val="lt1"/>
                </a:solidFill>
                <a:latin typeface="Calibri"/>
                <a:ea typeface="Calibri"/>
                <a:cs typeface="Calibri"/>
                <a:sym typeface="Calibri"/>
              </a:rPr>
              <a:t/>
            </a:r>
            <a:br>
              <a:rPr lang="en-US" sz="3200" b="0" i="0" u="none" strike="noStrike" cap="none" baseline="0">
                <a:solidFill>
                  <a:schemeClr val="lt1"/>
                </a:solidFill>
                <a:latin typeface="Calibri"/>
                <a:ea typeface="Calibri"/>
                <a:cs typeface="Calibri"/>
                <a:sym typeface="Calibri"/>
              </a:rPr>
            </a:br>
            <a:r>
              <a:rPr lang="en-US" sz="3200" b="0" i="0" u="none" strike="noStrike" cap="none" baseline="0">
                <a:solidFill>
                  <a:schemeClr val="lt1"/>
                </a:solidFill>
                <a:latin typeface="Calibri"/>
                <a:ea typeface="Calibri"/>
                <a:cs typeface="Calibri"/>
                <a:sym typeface="Calibri"/>
              </a:rPr>
              <a:t>Designing a Collaborative Game-Based Learning System to Infuse Computational Thinking within Grade 6-8 Curricula</a:t>
            </a:r>
          </a:p>
        </p:txBody>
      </p:sp>
      <p:pic>
        <p:nvPicPr>
          <p:cNvPr id="996" name="Shape 996"/>
          <p:cNvPicPr preferRelativeResize="0"/>
          <p:nvPr/>
        </p:nvPicPr>
        <p:blipFill rotWithShape="1">
          <a:blip r:embed="rId3">
            <a:alphaModFix/>
          </a:blip>
          <a:srcRect/>
          <a:stretch/>
        </p:blipFill>
        <p:spPr>
          <a:xfrm>
            <a:off x="381000" y="4986337"/>
            <a:ext cx="2400300" cy="1000125"/>
          </a:xfrm>
          <a:prstGeom prst="rect">
            <a:avLst/>
          </a:prstGeom>
          <a:noFill/>
          <a:ln>
            <a:noFill/>
          </a:ln>
        </p:spPr>
      </p:pic>
      <p:pic>
        <p:nvPicPr>
          <p:cNvPr id="997" name="Shape 997"/>
          <p:cNvPicPr preferRelativeResize="0"/>
          <p:nvPr/>
        </p:nvPicPr>
        <p:blipFill rotWithShape="1">
          <a:blip r:embed="rId4">
            <a:alphaModFix/>
          </a:blip>
          <a:srcRect/>
          <a:stretch/>
        </p:blipFill>
        <p:spPr>
          <a:xfrm>
            <a:off x="6934200" y="4883150"/>
            <a:ext cx="1038224" cy="1200150"/>
          </a:xfrm>
          <a:prstGeom prst="rect">
            <a:avLst/>
          </a:prstGeom>
          <a:noFill/>
          <a:ln>
            <a:noFill/>
          </a:ln>
        </p:spPr>
      </p:pic>
      <p:pic>
        <p:nvPicPr>
          <p:cNvPr id="998" name="Shape 998"/>
          <p:cNvPicPr preferRelativeResize="0"/>
          <p:nvPr/>
        </p:nvPicPr>
        <p:blipFill rotWithShape="1">
          <a:blip r:embed="rId5">
            <a:alphaModFix/>
          </a:blip>
          <a:srcRect/>
          <a:stretch/>
        </p:blipFill>
        <p:spPr>
          <a:xfrm>
            <a:off x="8534400" y="45720"/>
            <a:ext cx="512480" cy="411480"/>
          </a:xfrm>
          <a:prstGeom prst="rect">
            <a:avLst/>
          </a:prstGeom>
          <a:noFill/>
          <a:ln>
            <a:noFill/>
          </a:ln>
        </p:spPr>
      </p:pic>
      <p:sp>
        <p:nvSpPr>
          <p:cNvPr id="999" name="Shape 999"/>
          <p:cNvSpPr txBox="1"/>
          <p:nvPr/>
        </p:nvSpPr>
        <p:spPr>
          <a:xfrm>
            <a:off x="0" y="6427112"/>
            <a:ext cx="9220200" cy="430886"/>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2200" b="0" i="0" u="none" strike="noStrike" cap="none" baseline="0">
                <a:solidFill>
                  <a:srgbClr val="595959"/>
                </a:solidFill>
                <a:latin typeface="Calibri"/>
                <a:ea typeface="Calibri"/>
                <a:cs typeface="Calibri"/>
                <a:sym typeface="Calibri"/>
              </a:rPr>
              <a:t>Jeff Bender | COMS E6123 Presentation | 3/3/2015</a:t>
            </a:r>
          </a:p>
        </p:txBody>
      </p:sp>
      <p:pic>
        <p:nvPicPr>
          <p:cNvPr id="1000" name="Shape 1000"/>
          <p:cNvPicPr preferRelativeResize="0"/>
          <p:nvPr/>
        </p:nvPicPr>
        <p:blipFill rotWithShape="1">
          <a:blip r:embed="rId6">
            <a:alphaModFix/>
          </a:blip>
          <a:srcRect/>
          <a:stretch/>
        </p:blipFill>
        <p:spPr>
          <a:xfrm>
            <a:off x="3733800" y="4572000"/>
            <a:ext cx="1904999" cy="19049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pSp>
        <p:nvGrpSpPr>
          <p:cNvPr id="156" name="Shape 156"/>
          <p:cNvGrpSpPr/>
          <p:nvPr/>
        </p:nvGrpSpPr>
        <p:grpSpPr>
          <a:xfrm>
            <a:off x="0" y="533400"/>
            <a:ext cx="9144000" cy="4038600"/>
            <a:chOff x="0" y="1066800"/>
            <a:chExt cx="9144000" cy="4038600"/>
          </a:xfrm>
        </p:grpSpPr>
        <p:sp>
          <p:nvSpPr>
            <p:cNvPr id="157" name="Shape 157"/>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58" name="Shape 158"/>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59" name="Shape 159"/>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60" name="Shape 160"/>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61" name="Shape 161"/>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62" name="Shape 162"/>
          <p:cNvSpPr txBox="1"/>
          <p:nvPr/>
        </p:nvSpPr>
        <p:spPr>
          <a:xfrm>
            <a:off x="0" y="9525"/>
            <a:ext cx="9220200" cy="60007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0000"/>
              </a:buClr>
              <a:buSzPct val="25000"/>
              <a:buFont typeface="Times New Roman"/>
              <a:buNone/>
            </a:pPr>
            <a:r>
              <a:rPr lang="en-US" sz="3300" b="0" i="0" u="none" strike="noStrike" cap="none" baseline="0">
                <a:solidFill>
                  <a:srgbClr val="595959"/>
                </a:solidFill>
                <a:latin typeface="Calibri"/>
                <a:ea typeface="Calibri"/>
                <a:cs typeface="Calibri"/>
                <a:sym typeface="Calibri"/>
              </a:rPr>
              <a:t>Introduction </a:t>
            </a:r>
            <a:r>
              <a:rPr lang="en-US" sz="3300" b="0" i="0" u="none" strike="noStrike" cap="none" baseline="0">
                <a:solidFill>
                  <a:srgbClr val="3F3F3F"/>
                </a:solidFill>
                <a:latin typeface="Calibri"/>
                <a:ea typeface="Calibri"/>
                <a:cs typeface="Calibri"/>
                <a:sym typeface="Calibri"/>
              </a:rPr>
              <a:t>&gt;</a:t>
            </a:r>
            <a:r>
              <a:rPr lang="en-US" sz="3300" b="0" i="0" u="none" strike="noStrike" cap="none" baseline="0">
                <a:solidFill>
                  <a:srgbClr val="262626"/>
                </a:solidFill>
                <a:latin typeface="Calibri"/>
                <a:ea typeface="Calibri"/>
                <a:cs typeface="Calibri"/>
                <a:sym typeface="Calibri"/>
              </a:rPr>
              <a:t> </a:t>
            </a:r>
            <a:r>
              <a:rPr lang="en-US" sz="3300" b="0" i="0" u="none" strike="noStrike" cap="none" baseline="0">
                <a:solidFill>
                  <a:srgbClr val="3F3F3F"/>
                </a:solidFill>
                <a:latin typeface="Calibri"/>
                <a:ea typeface="Calibri"/>
                <a:cs typeface="Calibri"/>
                <a:sym typeface="Calibri"/>
              </a:rPr>
              <a:t>CT via GBL</a:t>
            </a:r>
          </a:p>
        </p:txBody>
      </p:sp>
      <p:pic>
        <p:nvPicPr>
          <p:cNvPr id="163" name="Shape 163"/>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164" name="Shape 164"/>
          <p:cNvSpPr txBox="1"/>
          <p:nvPr/>
        </p:nvSpPr>
        <p:spPr>
          <a:xfrm>
            <a:off x="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The more we do in computation, the more capable we are as computational thinkers.  Thus, perhaps, it is not computational thinking we should promote, but computational doing at all levels of K-16 education in order for us to better understand the computational potential of the world in which we live.  Therefore, whether or not we would be able to "accurately" define "computational thinking" might never be important.</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[Hu]</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 what it might mean and what we might do about it</a:t>
            </a:r>
          </a:p>
        </p:txBody>
      </p:sp>
      <p:sp>
        <p:nvSpPr>
          <p:cNvPr id="165" name="Shape 165"/>
          <p:cNvSpPr txBox="1"/>
          <p:nvPr/>
        </p:nvSpPr>
        <p:spPr>
          <a:xfrm>
            <a:off x="304800" y="833734"/>
            <a:ext cx="851348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lt1"/>
                </a:solidFill>
                <a:latin typeface="Calibri"/>
                <a:ea typeface="Calibri"/>
                <a:cs typeface="Calibri"/>
                <a:sym typeface="Calibri"/>
              </a:rPr>
              <a:t>CT → computational doing → situated learning → GBL pedagogy</a:t>
            </a:r>
          </a:p>
        </p:txBody>
      </p:sp>
      <p:sp>
        <p:nvSpPr>
          <p:cNvPr id="166" name="Shape 166"/>
          <p:cNvSpPr txBox="1"/>
          <p:nvPr/>
        </p:nvSpPr>
        <p:spPr>
          <a:xfrm>
            <a:off x="4724400" y="1371600"/>
            <a:ext cx="4343400"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GBL</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Supports diversity of subjects within existing curricula</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Interactivity: a multi-way exchange with feedback and invitation to probe deeper</a:t>
            </a:r>
          </a:p>
        </p:txBody>
      </p:sp>
      <p:sp>
        <p:nvSpPr>
          <p:cNvPr id="167" name="Shape 167"/>
          <p:cNvSpPr txBox="1"/>
          <p:nvPr/>
        </p:nvSpPr>
        <p:spPr>
          <a:xfrm>
            <a:off x="228600" y="1371600"/>
            <a:ext cx="4343400"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CT</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Versatility bridges domain-specific expertise and technical innovation</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Understanding abstractions requires concretization</a:t>
            </a:r>
          </a:p>
        </p:txBody>
      </p:sp>
      <p:sp>
        <p:nvSpPr>
          <p:cNvPr id="168" name="Shape 168"/>
          <p:cNvSpPr txBox="1"/>
          <p:nvPr/>
        </p:nvSpPr>
        <p:spPr>
          <a:xfrm>
            <a:off x="249519" y="3810000"/>
            <a:ext cx="8513480" cy="461664"/>
          </a:xfrm>
          <a:prstGeom prst="rect">
            <a:avLst/>
          </a:prstGeom>
          <a:noFill/>
          <a:ln w="9525" cap="flat">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1" i="0" u="none" strike="noStrike" cap="none" baseline="0">
                <a:solidFill>
                  <a:schemeClr val="lt1"/>
                </a:solidFill>
                <a:latin typeface="Calibri"/>
                <a:ea typeface="Calibri"/>
                <a:cs typeface="Calibri"/>
                <a:sym typeface="Calibri"/>
              </a:rPr>
              <a:t>Focus: linkages between CT learning outcomes &amp; game attributes</a:t>
            </a:r>
          </a:p>
        </p:txBody>
      </p:sp>
      <p:pic>
        <p:nvPicPr>
          <p:cNvPr id="169" name="Shape 169"/>
          <p:cNvPicPr preferRelativeResize="0"/>
          <p:nvPr/>
        </p:nvPicPr>
        <p:blipFill rotWithShape="1">
          <a:blip r:embed="rId4">
            <a:alphaModFix/>
          </a:blip>
          <a:srcRect/>
          <a:stretch/>
        </p:blipFill>
        <p:spPr>
          <a:xfrm>
            <a:off x="495300" y="858119"/>
            <a:ext cx="3809999" cy="2066924"/>
          </a:xfrm>
          <a:prstGeom prst="rect">
            <a:avLst/>
          </a:prstGeom>
          <a:noFill/>
          <a:ln w="9525" cap="flat">
            <a:solidFill>
              <a:srgbClr val="7F7F7F"/>
            </a:solidFill>
            <a:prstDash val="solid"/>
            <a:round/>
            <a:headEnd type="none" w="med" len="med"/>
            <a:tailEnd type="none" w="med" len="med"/>
          </a:ln>
        </p:spPr>
      </p:pic>
      <p:pic>
        <p:nvPicPr>
          <p:cNvPr id="170" name="Shape 170"/>
          <p:cNvPicPr preferRelativeResize="0"/>
          <p:nvPr/>
        </p:nvPicPr>
        <p:blipFill rotWithShape="1">
          <a:blip r:embed="rId5">
            <a:alphaModFix/>
          </a:blip>
          <a:srcRect/>
          <a:stretch/>
        </p:blipFill>
        <p:spPr>
          <a:xfrm>
            <a:off x="1816492" y="1219200"/>
            <a:ext cx="5041506" cy="2694391"/>
          </a:xfrm>
          <a:prstGeom prst="rect">
            <a:avLst/>
          </a:prstGeom>
          <a:noFill/>
          <a:ln w="9525" cap="flat">
            <a:solidFill>
              <a:srgbClr val="7F7F7F"/>
            </a:solidFill>
            <a:prstDash val="solid"/>
            <a:round/>
            <a:headEnd type="none" w="med" len="med"/>
            <a:tailEnd type="none" w="med" len="med"/>
          </a:ln>
        </p:spPr>
      </p:pic>
      <p:pic>
        <p:nvPicPr>
          <p:cNvPr id="171" name="Shape 171"/>
          <p:cNvPicPr preferRelativeResize="0"/>
          <p:nvPr/>
        </p:nvPicPr>
        <p:blipFill rotWithShape="1">
          <a:blip r:embed="rId6">
            <a:alphaModFix/>
          </a:blip>
          <a:srcRect/>
          <a:stretch/>
        </p:blipFill>
        <p:spPr>
          <a:xfrm>
            <a:off x="4191000" y="1676400"/>
            <a:ext cx="4505325" cy="2514599"/>
          </a:xfrm>
          <a:prstGeom prst="rect">
            <a:avLst/>
          </a:prstGeom>
          <a:noFill/>
          <a:ln w="9525" cap="flat">
            <a:solidFill>
              <a:srgbClr val="7F7F7F"/>
            </a:solidFill>
            <a:prstDash val="solid"/>
            <a:round/>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1000"/>
                                        <p:tgtEl>
                                          <p:spTgt spid="1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0"/>
                                        </p:tgtEl>
                                      </p:cBhvr>
                                    </p:animEffect>
                                    <p:set>
                                      <p:cBhvr>
                                        <p:cTn id="22" dur="1" fill="hold">
                                          <p:stCondLst>
                                            <p:cond delay="500"/>
                                          </p:stCondLst>
                                        </p:cTn>
                                        <p:tgtEl>
                                          <p:spTgt spid="17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1"/>
                                        </p:tgtEl>
                                      </p:cBhvr>
                                    </p:animEffect>
                                    <p:set>
                                      <p:cBhvr>
                                        <p:cTn id="25" dur="1" fill="hold">
                                          <p:stCondLst>
                                            <p:cond delay="500"/>
                                          </p:stCondLst>
                                        </p:cTn>
                                        <p:tgtEl>
                                          <p:spTgt spid="17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69"/>
                                        </p:tgtEl>
                                      </p:cBhvr>
                                    </p:animEffect>
                                    <p:set>
                                      <p:cBhvr>
                                        <p:cTn id="28" dur="1" fill="hold">
                                          <p:stCondLst>
                                            <p:cond delay="500"/>
                                          </p:stCondLst>
                                        </p:cTn>
                                        <p:tgtEl>
                                          <p:spTgt spid="16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65"/>
                                        </p:tgtEl>
                                        <p:attrNameLst>
                                          <p:attrName>style.visibility</p:attrName>
                                        </p:attrNameLst>
                                      </p:cBhvr>
                                      <p:to>
                                        <p:strVal val="visible"/>
                                      </p:to>
                                    </p:set>
                                    <p:animEffect transition="in" filter="fade">
                                      <p:cBhvr>
                                        <p:cTn id="31" dur="500"/>
                                        <p:tgtEl>
                                          <p:spTgt spid="16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7"/>
                                        </p:tgtEl>
                                        <p:attrNameLst>
                                          <p:attrName>style.visibility</p:attrName>
                                        </p:attrNameLst>
                                      </p:cBhvr>
                                      <p:to>
                                        <p:strVal val="visible"/>
                                      </p:to>
                                    </p:set>
                                    <p:animEffect transition="in" filter="fade">
                                      <p:cBhvr>
                                        <p:cTn id="36" dur="500"/>
                                        <p:tgtEl>
                                          <p:spTgt spid="167"/>
                                        </p:tgtEl>
                                      </p:cBhvr>
                                    </p:animEffect>
                                  </p:childTnLst>
                                </p:cTn>
                              </p:par>
                              <p:par>
                                <p:cTn id="37" presetID="10" presetClass="entr" presetSubtype="0" fill="hold" nodeType="withEffect">
                                  <p:stCondLst>
                                    <p:cond delay="0"/>
                                  </p:stCondLst>
                                  <p:childTnLst>
                                    <p:set>
                                      <p:cBhvr>
                                        <p:cTn id="38" dur="1" fill="hold">
                                          <p:stCondLst>
                                            <p:cond delay="0"/>
                                          </p:stCondLst>
                                        </p:cTn>
                                        <p:tgtEl>
                                          <p:spTgt spid="166"/>
                                        </p:tgtEl>
                                        <p:attrNameLst>
                                          <p:attrName>style.visibility</p:attrName>
                                        </p:attrNameLst>
                                      </p:cBhvr>
                                      <p:to>
                                        <p:strVal val="visible"/>
                                      </p:to>
                                    </p:set>
                                    <p:animEffect transition="in" filter="fade">
                                      <p:cBhvr>
                                        <p:cTn id="39" dur="500"/>
                                        <p:tgtEl>
                                          <p:spTgt spid="16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8"/>
                                        </p:tgtEl>
                                        <p:attrNameLst>
                                          <p:attrName>style.visibility</p:attrName>
                                        </p:attrNameLst>
                                      </p:cBhvr>
                                      <p:to>
                                        <p:strVal val="visible"/>
                                      </p:to>
                                    </p:set>
                                    <p:animEffect transition="in" filter="fade">
                                      <p:cBhvr>
                                        <p:cTn id="44"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grpSp>
        <p:nvGrpSpPr>
          <p:cNvPr id="176" name="Shape 176"/>
          <p:cNvGrpSpPr/>
          <p:nvPr/>
        </p:nvGrpSpPr>
        <p:grpSpPr>
          <a:xfrm>
            <a:off x="0" y="533400"/>
            <a:ext cx="9144000" cy="4038600"/>
            <a:chOff x="0" y="1066800"/>
            <a:chExt cx="9144000" cy="4038600"/>
          </a:xfrm>
        </p:grpSpPr>
        <p:sp>
          <p:nvSpPr>
            <p:cNvPr id="177" name="Shape 177"/>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78" name="Shape 178"/>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79" name="Shape 179"/>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80" name="Shape 180"/>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81" name="Shape 181"/>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82" name="Shape 182"/>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Agenda </a:t>
            </a:r>
            <a:r>
              <a:rPr lang="en-US" sz="3300" b="0" i="0" u="none" strike="noStrike" cap="none" baseline="0">
                <a:solidFill>
                  <a:srgbClr val="3F3F3F"/>
                </a:solidFill>
                <a:latin typeface="Calibri"/>
                <a:ea typeface="Calibri"/>
                <a:cs typeface="Calibri"/>
                <a:sym typeface="Calibri"/>
              </a:rPr>
              <a:t>&gt; 2</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sp>
        <p:nvSpPr>
          <p:cNvPr id="183" name="Shape 183"/>
          <p:cNvSpPr txBox="1"/>
          <p:nvPr/>
        </p:nvSpPr>
        <p:spPr>
          <a:xfrm>
            <a:off x="116169" y="838200"/>
            <a:ext cx="5827429" cy="3733800"/>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Introduction</a:t>
            </a:r>
          </a:p>
          <a:p>
            <a:pPr marL="514350" marR="0" lvl="0" indent="-514350" algn="l" rtl="0">
              <a:spcBef>
                <a:spcPts val="0"/>
              </a:spcBef>
              <a:spcAft>
                <a:spcPts val="0"/>
              </a:spcAft>
              <a:buClr>
                <a:schemeClr val="lt1"/>
              </a:buClr>
              <a:buSzPct val="100000"/>
              <a:buFont typeface="Calibri"/>
              <a:buAutoNum type="arabicPeriod"/>
            </a:pPr>
            <a:r>
              <a:rPr lang="en-US" sz="2800" b="1" i="0" u="none" strike="noStrike" cap="none" baseline="0">
                <a:solidFill>
                  <a:schemeClr val="lt1"/>
                </a:solidFill>
                <a:latin typeface="Calibri"/>
                <a:ea typeface="Calibri"/>
                <a:cs typeface="Calibri"/>
                <a:sym typeface="Calibri"/>
              </a:rPr>
              <a:t>Choosing a CT Platform for </a:t>
            </a:r>
            <a:br>
              <a:rPr lang="en-US" sz="2800" b="1" i="0" u="none" strike="noStrike" cap="none" baseline="0">
                <a:solidFill>
                  <a:schemeClr val="lt1"/>
                </a:solidFill>
                <a:latin typeface="Calibri"/>
                <a:ea typeface="Calibri"/>
                <a:cs typeface="Calibri"/>
                <a:sym typeface="Calibri"/>
              </a:rPr>
            </a:br>
            <a:r>
              <a:rPr lang="en-US" sz="2800" b="1" i="0" u="none" strike="noStrike" cap="none" baseline="0">
                <a:solidFill>
                  <a:schemeClr val="lt1"/>
                </a:solidFill>
                <a:latin typeface="Calibri"/>
                <a:ea typeface="Calibri"/>
                <a:cs typeface="Calibri"/>
                <a:sym typeface="Calibri"/>
              </a:rPr>
              <a:t>Grades 6-8</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Theoretically Grounded GBL</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Learning Principles &amp;</a:t>
            </a:r>
            <a:br>
              <a:rPr lang="en-US" sz="2800" b="0" i="0" u="none" strike="noStrike" cap="none" baseline="0">
                <a:solidFill>
                  <a:srgbClr val="F2F2F2"/>
                </a:solidFill>
                <a:latin typeface="Calibri"/>
                <a:ea typeface="Calibri"/>
                <a:cs typeface="Calibri"/>
                <a:sym typeface="Calibri"/>
              </a:rPr>
            </a:br>
            <a:r>
              <a:rPr lang="en-US" sz="2800" b="0" i="0" u="none" strike="noStrike" cap="none" baseline="0">
                <a:solidFill>
                  <a:srgbClr val="F2F2F2"/>
                </a:solidFill>
                <a:latin typeface="Calibri"/>
                <a:ea typeface="Calibri"/>
                <a:cs typeface="Calibri"/>
                <a:sym typeface="Calibri"/>
              </a:rPr>
              <a:t>Tooling Design Tactics</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Research Results &amp; Methodology</a:t>
            </a:r>
          </a:p>
          <a:p>
            <a:pPr marL="514350" marR="0" lvl="0" indent="-514350" algn="l" rtl="0">
              <a:spcBef>
                <a:spcPts val="0"/>
              </a:spcBef>
              <a:spcAft>
                <a:spcPts val="0"/>
              </a:spcAft>
              <a:buClr>
                <a:srgbClr val="F2F2F2"/>
              </a:buClr>
              <a:buSzPct val="100000"/>
              <a:buFont typeface="Calibri"/>
              <a:buAutoNum type="arabicPeriod"/>
            </a:pPr>
            <a:r>
              <a:rPr lang="en-US" sz="2800" b="0" i="0" u="none" strike="noStrike" cap="none" baseline="0">
                <a:solidFill>
                  <a:srgbClr val="F2F2F2"/>
                </a:solidFill>
                <a:latin typeface="Calibri"/>
                <a:ea typeface="Calibri"/>
                <a:cs typeface="Calibri"/>
                <a:sym typeface="Calibri"/>
              </a:rPr>
              <a:t>Conclusion</a:t>
            </a:r>
          </a:p>
          <a:p>
            <a:pPr marL="457200" marR="0" lvl="0" indent="-279400" algn="l" rtl="0">
              <a:spcBef>
                <a:spcPts val="0"/>
              </a:spcBef>
              <a:spcAft>
                <a:spcPts val="0"/>
              </a:spcAft>
              <a:buClr>
                <a:schemeClr val="lt1"/>
              </a:buClr>
              <a:buFont typeface="Courier New"/>
              <a:buNone/>
            </a:pPr>
            <a:endParaRPr sz="2800" b="0" i="0" u="none" strike="noStrike" cap="none" baseline="0">
              <a:solidFill>
                <a:schemeClr val="lt1"/>
              </a:solidFill>
              <a:latin typeface="Calibri"/>
              <a:ea typeface="Calibri"/>
              <a:cs typeface="Calibri"/>
              <a:sym typeface="Calibri"/>
            </a:endParaRPr>
          </a:p>
        </p:txBody>
      </p:sp>
      <p:pic>
        <p:nvPicPr>
          <p:cNvPr id="184" name="Shape 184"/>
          <p:cNvPicPr preferRelativeResize="0"/>
          <p:nvPr/>
        </p:nvPicPr>
        <p:blipFill rotWithShape="1">
          <a:blip r:embed="rId3">
            <a:alphaModFix/>
          </a:blip>
          <a:srcRect/>
          <a:stretch/>
        </p:blipFill>
        <p:spPr>
          <a:xfrm>
            <a:off x="8534400" y="45720"/>
            <a:ext cx="512480" cy="411480"/>
          </a:xfrm>
          <a:prstGeom prst="rect">
            <a:avLst/>
          </a:prstGeom>
          <a:noFill/>
          <a:ln>
            <a:noFill/>
          </a:ln>
        </p:spPr>
      </p:pic>
      <p:pic>
        <p:nvPicPr>
          <p:cNvPr id="185" name="Shape 185"/>
          <p:cNvPicPr preferRelativeResize="0"/>
          <p:nvPr/>
        </p:nvPicPr>
        <p:blipFill rotWithShape="1">
          <a:blip r:embed="rId4">
            <a:alphaModFix/>
          </a:blip>
          <a:srcRect/>
          <a:stretch/>
        </p:blipFill>
        <p:spPr>
          <a:xfrm>
            <a:off x="5649258" y="973550"/>
            <a:ext cx="3418540" cy="3217449"/>
          </a:xfrm>
          <a:prstGeom prst="rect">
            <a:avLst/>
          </a:prstGeom>
          <a:noFill/>
          <a:ln w="9525" cap="flat">
            <a:solidFill>
              <a:srgbClr val="7F7F7F"/>
            </a:solidFill>
            <a:prstDash val="solid"/>
            <a:round/>
            <a:headEnd type="none" w="med" len="med"/>
            <a:tailEnd type="none" w="med" len="med"/>
          </a:ln>
        </p:spPr>
      </p:pic>
      <p:sp>
        <p:nvSpPr>
          <p:cNvPr id="186" name="Shape 186"/>
          <p:cNvSpPr txBox="1"/>
          <p:nvPr/>
        </p:nvSpPr>
        <p:spPr>
          <a:xfrm>
            <a:off x="0" y="4648200"/>
            <a:ext cx="9144000" cy="218521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To succeed in today’s Creative Society, students must learn to think creatively, plan systematically, analyze critically, work collaboratively, communicate clearly, design iteratively, and learn continuously. Unfortunately, most uses of technologies in schools today do not support these 21st-century learning skills. In many cases, new technologies are simply reinforcing old ways of teaching and learning.</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[Resnick]</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Sowing the seeds for a more the creative society</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grpSp>
        <p:nvGrpSpPr>
          <p:cNvPr id="191" name="Shape 191"/>
          <p:cNvGrpSpPr/>
          <p:nvPr/>
        </p:nvGrpSpPr>
        <p:grpSpPr>
          <a:xfrm>
            <a:off x="0" y="533400"/>
            <a:ext cx="9144000" cy="4038600"/>
            <a:chOff x="0" y="1066800"/>
            <a:chExt cx="9144000" cy="4038600"/>
          </a:xfrm>
        </p:grpSpPr>
        <p:sp>
          <p:nvSpPr>
            <p:cNvPr id="192" name="Shape 192"/>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193" name="Shape 193"/>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194" name="Shape 194"/>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195" name="Shape 195"/>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196" name="Shape 196"/>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197" name="Shape 197"/>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Needs Analysis </a:t>
            </a:r>
            <a:r>
              <a:rPr lang="en-US" sz="3300" b="0" i="0" u="none" strike="noStrike" cap="none" baseline="0">
                <a:solidFill>
                  <a:srgbClr val="3F3F3F"/>
                </a:solidFill>
                <a:latin typeface="Calibri"/>
                <a:ea typeface="Calibri"/>
                <a:cs typeface="Calibri"/>
                <a:sym typeface="Calibri"/>
              </a:rPr>
              <a:t>&gt; Students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198" name="Shape 198"/>
          <p:cNvPicPr preferRelativeResize="0"/>
          <p:nvPr/>
        </p:nvPicPr>
        <p:blipFill rotWithShape="1">
          <a:blip r:embed="rId3">
            <a:alphaModFix/>
          </a:blip>
          <a:srcRect/>
          <a:stretch/>
        </p:blipFill>
        <p:spPr>
          <a:xfrm>
            <a:off x="8534400" y="45720"/>
            <a:ext cx="512480" cy="411480"/>
          </a:xfrm>
          <a:prstGeom prst="rect">
            <a:avLst/>
          </a:prstGeom>
          <a:noFill/>
          <a:ln>
            <a:noFill/>
          </a:ln>
        </p:spPr>
      </p:pic>
      <p:grpSp>
        <p:nvGrpSpPr>
          <p:cNvPr id="199" name="Shape 199"/>
          <p:cNvGrpSpPr/>
          <p:nvPr/>
        </p:nvGrpSpPr>
        <p:grpSpPr>
          <a:xfrm>
            <a:off x="6400800" y="761999"/>
            <a:ext cx="2895600" cy="3538897"/>
            <a:chOff x="6400800" y="762000"/>
            <a:chExt cx="2895600" cy="3539551"/>
          </a:xfrm>
        </p:grpSpPr>
        <p:pic>
          <p:nvPicPr>
            <p:cNvPr id="200" name="Shape 200"/>
            <p:cNvPicPr preferRelativeResize="0"/>
            <p:nvPr/>
          </p:nvPicPr>
          <p:blipFill rotWithShape="1">
            <a:blip r:embed="rId4">
              <a:alphaModFix/>
            </a:blip>
            <a:srcRect/>
            <a:stretch/>
          </p:blipFill>
          <p:spPr>
            <a:xfrm>
              <a:off x="6781800" y="1524141"/>
              <a:ext cx="2000250" cy="638293"/>
            </a:xfrm>
            <a:prstGeom prst="rect">
              <a:avLst/>
            </a:prstGeom>
            <a:noFill/>
            <a:ln w="9525" cap="flat">
              <a:solidFill>
                <a:srgbClr val="7F7F7F"/>
              </a:solidFill>
              <a:prstDash val="solid"/>
              <a:round/>
              <a:headEnd type="none" w="med" len="med"/>
              <a:tailEnd type="none" w="med" len="med"/>
            </a:ln>
          </p:spPr>
        </p:pic>
        <p:sp>
          <p:nvSpPr>
            <p:cNvPr id="201" name="Shape 201"/>
            <p:cNvSpPr txBox="1"/>
            <p:nvPr/>
          </p:nvSpPr>
          <p:spPr>
            <a:xfrm>
              <a:off x="6477000" y="2362200"/>
              <a:ext cx="2819400" cy="1939351"/>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Situated activity,</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collaborative </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communities,</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learning embedded in social context</a:t>
              </a:r>
            </a:p>
          </p:txBody>
        </p:sp>
        <p:sp>
          <p:nvSpPr>
            <p:cNvPr id="202" name="Shape 202"/>
            <p:cNvSpPr txBox="1"/>
            <p:nvPr/>
          </p:nvSpPr>
          <p:spPr>
            <a:xfrm>
              <a:off x="6400800" y="762000"/>
              <a:ext cx="27431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sng" strike="noStrike" cap="none" baseline="0">
                  <a:solidFill>
                    <a:schemeClr val="lt1"/>
                  </a:solidFill>
                  <a:latin typeface="Calibri"/>
                  <a:ea typeface="Calibri"/>
                  <a:cs typeface="Calibri"/>
                  <a:sym typeface="Calibri"/>
                </a:rPr>
                <a:t>Socioculturalism</a:t>
              </a:r>
            </a:p>
          </p:txBody>
        </p:sp>
      </p:grpSp>
      <p:grpSp>
        <p:nvGrpSpPr>
          <p:cNvPr id="203" name="Shape 203"/>
          <p:cNvGrpSpPr/>
          <p:nvPr/>
        </p:nvGrpSpPr>
        <p:grpSpPr>
          <a:xfrm>
            <a:off x="2662238" y="771524"/>
            <a:ext cx="3540125" cy="3487738"/>
            <a:chOff x="2662884" y="772179"/>
            <a:chExt cx="3539953" cy="3486924"/>
          </a:xfrm>
        </p:grpSpPr>
        <p:sp>
          <p:nvSpPr>
            <p:cNvPr id="204" name="Shape 204"/>
            <p:cNvSpPr txBox="1"/>
            <p:nvPr/>
          </p:nvSpPr>
          <p:spPr>
            <a:xfrm>
              <a:off x="3048000" y="772179"/>
              <a:ext cx="27431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sng" strike="noStrike" cap="none" baseline="0">
                  <a:solidFill>
                    <a:schemeClr val="lt1"/>
                  </a:solidFill>
                  <a:latin typeface="Calibri"/>
                  <a:ea typeface="Calibri"/>
                  <a:cs typeface="Calibri"/>
                  <a:sym typeface="Calibri"/>
                </a:rPr>
                <a:t>Constructionism</a:t>
              </a:r>
            </a:p>
          </p:txBody>
        </p:sp>
        <p:pic>
          <p:nvPicPr>
            <p:cNvPr id="205" name="Shape 205"/>
            <p:cNvPicPr preferRelativeResize="0"/>
            <p:nvPr/>
          </p:nvPicPr>
          <p:blipFill rotWithShape="1">
            <a:blip r:embed="rId5">
              <a:alphaModFix/>
            </a:blip>
            <a:srcRect/>
            <a:stretch/>
          </p:blipFill>
          <p:spPr>
            <a:xfrm>
              <a:off x="2662884" y="2270430"/>
              <a:ext cx="1909668" cy="1920426"/>
            </a:xfrm>
            <a:prstGeom prst="rect">
              <a:avLst/>
            </a:prstGeom>
            <a:noFill/>
            <a:ln w="9525" cap="flat">
              <a:solidFill>
                <a:srgbClr val="7F7F7F"/>
              </a:solidFill>
              <a:prstDash val="solid"/>
              <a:round/>
              <a:headEnd type="none" w="med" len="med"/>
              <a:tailEnd type="none" w="med" len="med"/>
            </a:ln>
          </p:spPr>
        </p:pic>
        <p:pic>
          <p:nvPicPr>
            <p:cNvPr id="206" name="Shape 206"/>
            <p:cNvPicPr preferRelativeResize="0"/>
            <p:nvPr/>
          </p:nvPicPr>
          <p:blipFill rotWithShape="1">
            <a:blip r:embed="rId6">
              <a:alphaModFix/>
            </a:blip>
            <a:srcRect/>
            <a:stretch/>
          </p:blipFill>
          <p:spPr>
            <a:xfrm>
              <a:off x="4648751" y="2057755"/>
              <a:ext cx="1554086" cy="2201349"/>
            </a:xfrm>
            <a:prstGeom prst="rect">
              <a:avLst/>
            </a:prstGeom>
            <a:noFill/>
            <a:ln w="9525" cap="flat">
              <a:solidFill>
                <a:srgbClr val="7F7F7F"/>
              </a:solidFill>
              <a:prstDash val="solid"/>
              <a:miter/>
              <a:headEnd type="none" w="med" len="med"/>
              <a:tailEnd type="none" w="med" len="med"/>
            </a:ln>
          </p:spPr>
        </p:pic>
        <p:sp>
          <p:nvSpPr>
            <p:cNvPr id="207" name="Shape 207"/>
            <p:cNvSpPr txBox="1"/>
            <p:nvPr/>
          </p:nvSpPr>
          <p:spPr>
            <a:xfrm>
              <a:off x="2971800" y="1143000"/>
              <a:ext cx="3162300" cy="830802"/>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Creation of personally meaningful artifacts</a:t>
              </a:r>
            </a:p>
          </p:txBody>
        </p:sp>
      </p:grpSp>
      <p:grpSp>
        <p:nvGrpSpPr>
          <p:cNvPr id="208" name="Shape 208"/>
          <p:cNvGrpSpPr/>
          <p:nvPr/>
        </p:nvGrpSpPr>
        <p:grpSpPr>
          <a:xfrm>
            <a:off x="0" y="761999"/>
            <a:ext cx="2743199" cy="3703477"/>
            <a:chOff x="0" y="762000"/>
            <a:chExt cx="2743199" cy="3703099"/>
          </a:xfrm>
        </p:grpSpPr>
        <p:sp>
          <p:nvSpPr>
            <p:cNvPr id="209" name="Shape 209"/>
            <p:cNvSpPr txBox="1"/>
            <p:nvPr/>
          </p:nvSpPr>
          <p:spPr>
            <a:xfrm>
              <a:off x="0" y="762000"/>
              <a:ext cx="2743199" cy="52321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800" b="0" i="0" u="sng" strike="noStrike" cap="none" baseline="0">
                  <a:solidFill>
                    <a:schemeClr val="lt1"/>
                  </a:solidFill>
                  <a:latin typeface="Calibri"/>
                  <a:ea typeface="Calibri"/>
                  <a:cs typeface="Calibri"/>
                  <a:sym typeface="Calibri"/>
                </a:rPr>
                <a:t>Instructionism</a:t>
              </a:r>
            </a:p>
          </p:txBody>
        </p:sp>
        <p:pic>
          <p:nvPicPr>
            <p:cNvPr id="210" name="Shape 210"/>
            <p:cNvPicPr preferRelativeResize="0"/>
            <p:nvPr/>
          </p:nvPicPr>
          <p:blipFill rotWithShape="1">
            <a:blip r:embed="rId7">
              <a:alphaModFix/>
            </a:blip>
            <a:srcRect/>
            <a:stretch/>
          </p:blipFill>
          <p:spPr>
            <a:xfrm>
              <a:off x="76200" y="1371537"/>
              <a:ext cx="2286000" cy="1485747"/>
            </a:xfrm>
            <a:prstGeom prst="rect">
              <a:avLst/>
            </a:prstGeom>
            <a:noFill/>
            <a:ln w="9525" cap="flat">
              <a:solidFill>
                <a:srgbClr val="7F7F7F"/>
              </a:solidFill>
              <a:prstDash val="solid"/>
              <a:miter/>
              <a:headEnd type="none" w="med" len="med"/>
              <a:tailEnd type="none" w="med" len="med"/>
            </a:ln>
          </p:spPr>
        </p:pic>
        <p:sp>
          <p:nvSpPr>
            <p:cNvPr id="211" name="Shape 211"/>
            <p:cNvSpPr txBox="1"/>
            <p:nvPr/>
          </p:nvSpPr>
          <p:spPr>
            <a:xfrm>
              <a:off x="0" y="2895600"/>
              <a:ext cx="2438399" cy="1569499"/>
            </a:xfrm>
            <a:prstGeom prst="rect">
              <a:avLst/>
            </a:prstGeom>
            <a:noFill/>
            <a:ln>
              <a:noFill/>
            </a:ln>
          </p:spPr>
          <p:txBody>
            <a:bodyPr lIns="91425" tIns="45700" rIns="91425" bIns="45700" anchor="t" anchorCtr="0">
              <a:noAutofit/>
            </a:bodyPr>
            <a:lstStyle/>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Single speaker, </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many listeners, </a:t>
              </a:r>
            </a:p>
            <a:p>
              <a:pPr marL="0" marR="0" lvl="0" indent="0" algn="l" rtl="0">
                <a:spcBef>
                  <a:spcPts val="0"/>
                </a:spcBef>
                <a:buClr>
                  <a:srgbClr val="000000"/>
                </a:buClr>
                <a:buSzPct val="25000"/>
                <a:buFont typeface="Times New Roman"/>
                <a:buNone/>
              </a:pPr>
              <a:r>
                <a:rPr lang="en-US" sz="2400" b="0" i="0" u="none" strike="noStrike" cap="none" baseline="0">
                  <a:solidFill>
                    <a:schemeClr val="lt1"/>
                  </a:solidFill>
                  <a:latin typeface="Calibri"/>
                  <a:ea typeface="Calibri"/>
                  <a:cs typeface="Calibri"/>
                  <a:sym typeface="Calibri"/>
                </a:rPr>
                <a:t>tests as proof of learning</a:t>
              </a:r>
            </a:p>
          </p:txBody>
        </p:sp>
      </p:grpSp>
      <p:cxnSp>
        <p:nvCxnSpPr>
          <p:cNvPr id="212" name="Shape 212"/>
          <p:cNvCxnSpPr/>
          <p:nvPr/>
        </p:nvCxnSpPr>
        <p:spPr>
          <a:xfrm>
            <a:off x="2042318" y="4267200"/>
            <a:ext cx="4891881" cy="0"/>
          </a:xfrm>
          <a:prstGeom prst="straightConnector1">
            <a:avLst/>
          </a:prstGeom>
          <a:noFill/>
          <a:ln w="38100" cap="flat">
            <a:solidFill>
              <a:srgbClr val="262626"/>
            </a:solidFill>
            <a:prstDash val="solid"/>
            <a:round/>
            <a:headEnd type="none" w="med" len="med"/>
            <a:tailEnd type="none" w="med" len="med"/>
          </a:ln>
        </p:spPr>
      </p:cxnSp>
      <p:sp>
        <p:nvSpPr>
          <p:cNvPr id="213" name="Shape 213"/>
          <p:cNvSpPr txBox="1"/>
          <p:nvPr/>
        </p:nvSpPr>
        <p:spPr>
          <a:xfrm>
            <a:off x="2880518" y="3805535"/>
            <a:ext cx="329168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i="0" u="none" strike="noStrike" cap="none" baseline="0">
                <a:solidFill>
                  <a:schemeClr val="lt1"/>
                </a:solidFill>
                <a:latin typeface="Calibri"/>
                <a:ea typeface="Calibri"/>
                <a:cs typeface="Calibri"/>
                <a:sym typeface="Calibri"/>
              </a:rPr>
              <a:t>low floors</a:t>
            </a:r>
            <a:r>
              <a:rPr lang="en-US" sz="2400" b="0" i="0" u="none" strike="noStrike" cap="none" baseline="0">
                <a:solidFill>
                  <a:schemeClr val="lt1"/>
                </a:solidFill>
                <a:latin typeface="Calibri"/>
                <a:ea typeface="Calibri"/>
                <a:cs typeface="Calibri"/>
                <a:sym typeface="Calibri"/>
              </a:rPr>
              <a:t>: easy starts</a:t>
            </a:r>
          </a:p>
        </p:txBody>
      </p:sp>
      <p:cxnSp>
        <p:nvCxnSpPr>
          <p:cNvPr id="214" name="Shape 214"/>
          <p:cNvCxnSpPr/>
          <p:nvPr/>
        </p:nvCxnSpPr>
        <p:spPr>
          <a:xfrm>
            <a:off x="2057400" y="914400"/>
            <a:ext cx="4891881" cy="0"/>
          </a:xfrm>
          <a:prstGeom prst="straightConnector1">
            <a:avLst/>
          </a:prstGeom>
          <a:noFill/>
          <a:ln w="38100" cap="flat">
            <a:solidFill>
              <a:srgbClr val="262626"/>
            </a:solidFill>
            <a:prstDash val="solid"/>
            <a:round/>
            <a:headEnd type="none" w="med" len="med"/>
            <a:tailEnd type="none" w="med" len="med"/>
          </a:ln>
        </p:spPr>
      </p:cxnSp>
      <p:sp>
        <p:nvSpPr>
          <p:cNvPr id="215" name="Shape 215"/>
          <p:cNvSpPr txBox="1"/>
          <p:nvPr/>
        </p:nvSpPr>
        <p:spPr>
          <a:xfrm>
            <a:off x="2133600" y="914400"/>
            <a:ext cx="48767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i="0" u="none" strike="noStrike" cap="none" baseline="0">
                <a:solidFill>
                  <a:schemeClr val="lt1"/>
                </a:solidFill>
                <a:latin typeface="Calibri"/>
                <a:ea typeface="Calibri"/>
                <a:cs typeface="Calibri"/>
                <a:sym typeface="Calibri"/>
              </a:rPr>
              <a:t>high ceilings</a:t>
            </a:r>
            <a:r>
              <a:rPr lang="en-US" sz="2400" b="0" i="0" u="none" strike="noStrike" cap="none" baseline="0">
                <a:solidFill>
                  <a:schemeClr val="lt1"/>
                </a:solidFill>
                <a:latin typeface="Calibri"/>
                <a:ea typeface="Calibri"/>
                <a:cs typeface="Calibri"/>
                <a:sym typeface="Calibri"/>
              </a:rPr>
              <a:t>: increasing complexity</a:t>
            </a:r>
          </a:p>
        </p:txBody>
      </p:sp>
      <p:cxnSp>
        <p:nvCxnSpPr>
          <p:cNvPr id="216" name="Shape 216"/>
          <p:cNvCxnSpPr/>
          <p:nvPr/>
        </p:nvCxnSpPr>
        <p:spPr>
          <a:xfrm flipH="1">
            <a:off x="228600" y="1066800"/>
            <a:ext cx="0" cy="3026602"/>
          </a:xfrm>
          <a:prstGeom prst="straightConnector1">
            <a:avLst/>
          </a:prstGeom>
          <a:noFill/>
          <a:ln w="38100" cap="flat">
            <a:solidFill>
              <a:srgbClr val="262626"/>
            </a:solidFill>
            <a:prstDash val="solid"/>
            <a:round/>
            <a:headEnd type="none" w="med" len="med"/>
            <a:tailEnd type="none" w="med" len="med"/>
          </a:ln>
        </p:spPr>
      </p:cxnSp>
      <p:cxnSp>
        <p:nvCxnSpPr>
          <p:cNvPr id="217" name="Shape 217"/>
          <p:cNvCxnSpPr/>
          <p:nvPr/>
        </p:nvCxnSpPr>
        <p:spPr>
          <a:xfrm flipH="1">
            <a:off x="8915399" y="1066800"/>
            <a:ext cx="0" cy="3026602"/>
          </a:xfrm>
          <a:prstGeom prst="straightConnector1">
            <a:avLst/>
          </a:prstGeom>
          <a:noFill/>
          <a:ln w="38100" cap="flat">
            <a:solidFill>
              <a:srgbClr val="262626"/>
            </a:solidFill>
            <a:prstDash val="solid"/>
            <a:round/>
            <a:headEnd type="none" w="med" len="med"/>
            <a:tailEnd type="none" w="med" len="med"/>
          </a:ln>
        </p:spPr>
      </p:cxnSp>
      <p:cxnSp>
        <p:nvCxnSpPr>
          <p:cNvPr id="218" name="Shape 218"/>
          <p:cNvCxnSpPr/>
          <p:nvPr/>
        </p:nvCxnSpPr>
        <p:spPr>
          <a:xfrm>
            <a:off x="685800" y="2808700"/>
            <a:ext cx="7619999" cy="0"/>
          </a:xfrm>
          <a:prstGeom prst="straightConnector1">
            <a:avLst/>
          </a:prstGeom>
          <a:noFill/>
          <a:ln w="38100" cap="flat">
            <a:solidFill>
              <a:srgbClr val="D8D8D8"/>
            </a:solidFill>
            <a:prstDash val="solid"/>
            <a:round/>
            <a:headEnd type="triangle" w="lg" len="lg"/>
            <a:tailEnd type="stealth" w="lg" len="lg"/>
          </a:ln>
        </p:spPr>
      </p:cxnSp>
      <p:sp>
        <p:nvSpPr>
          <p:cNvPr id="219" name="Shape 219"/>
          <p:cNvSpPr txBox="1"/>
          <p:nvPr/>
        </p:nvSpPr>
        <p:spPr>
          <a:xfrm>
            <a:off x="1143000" y="2357734"/>
            <a:ext cx="69341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i="0" u="none" strike="noStrike" cap="none" baseline="0">
                <a:solidFill>
                  <a:schemeClr val="lt1"/>
                </a:solidFill>
                <a:latin typeface="Calibri"/>
                <a:ea typeface="Calibri"/>
                <a:cs typeface="Calibri"/>
                <a:sym typeface="Calibri"/>
              </a:rPr>
              <a:t>wide walls</a:t>
            </a:r>
            <a:r>
              <a:rPr lang="en-US" sz="2400" b="0" i="0" u="none" strike="noStrike" cap="none" baseline="0">
                <a:solidFill>
                  <a:schemeClr val="lt1"/>
                </a:solidFill>
                <a:latin typeface="Calibri"/>
                <a:ea typeface="Calibri"/>
                <a:cs typeface="Calibri"/>
                <a:sym typeface="Calibri"/>
              </a:rPr>
              <a:t>: diverse projects, interests, learning styles</a:t>
            </a:r>
          </a:p>
        </p:txBody>
      </p:sp>
      <p:sp>
        <p:nvSpPr>
          <p:cNvPr id="220" name="Shape 220"/>
          <p:cNvSpPr txBox="1"/>
          <p:nvPr/>
        </p:nvSpPr>
        <p:spPr>
          <a:xfrm>
            <a:off x="1219200" y="1519534"/>
            <a:ext cx="28194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innovate</a:t>
            </a:r>
          </a:p>
        </p:txBody>
      </p:sp>
      <p:sp>
        <p:nvSpPr>
          <p:cNvPr id="221" name="Shape 221"/>
          <p:cNvSpPr txBox="1"/>
          <p:nvPr/>
        </p:nvSpPr>
        <p:spPr>
          <a:xfrm>
            <a:off x="5029200" y="3348335"/>
            <a:ext cx="28194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play</a:t>
            </a:r>
          </a:p>
        </p:txBody>
      </p:sp>
      <p:sp>
        <p:nvSpPr>
          <p:cNvPr id="222" name="Shape 222"/>
          <p:cNvSpPr txBox="1"/>
          <p:nvPr/>
        </p:nvSpPr>
        <p:spPr>
          <a:xfrm>
            <a:off x="7467600" y="2891134"/>
            <a:ext cx="16763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imagine</a:t>
            </a:r>
          </a:p>
        </p:txBody>
      </p:sp>
      <p:sp>
        <p:nvSpPr>
          <p:cNvPr id="223" name="Shape 223"/>
          <p:cNvSpPr txBox="1"/>
          <p:nvPr/>
        </p:nvSpPr>
        <p:spPr>
          <a:xfrm>
            <a:off x="6400800" y="1447800"/>
            <a:ext cx="22860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problem-solve</a:t>
            </a:r>
          </a:p>
        </p:txBody>
      </p:sp>
      <p:sp>
        <p:nvSpPr>
          <p:cNvPr id="224" name="Shape 224"/>
          <p:cNvSpPr txBox="1"/>
          <p:nvPr/>
        </p:nvSpPr>
        <p:spPr>
          <a:xfrm>
            <a:off x="457200" y="3348335"/>
            <a:ext cx="28194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create</a:t>
            </a:r>
          </a:p>
        </p:txBody>
      </p:sp>
      <p:sp>
        <p:nvSpPr>
          <p:cNvPr id="225" name="Shape 225"/>
          <p:cNvSpPr txBox="1"/>
          <p:nvPr/>
        </p:nvSpPr>
        <p:spPr>
          <a:xfrm>
            <a:off x="2819400" y="2891134"/>
            <a:ext cx="28194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share</a:t>
            </a:r>
          </a:p>
        </p:txBody>
      </p:sp>
      <p:sp>
        <p:nvSpPr>
          <p:cNvPr id="226" name="Shape 226"/>
          <p:cNvSpPr txBox="1"/>
          <p:nvPr/>
        </p:nvSpPr>
        <p:spPr>
          <a:xfrm>
            <a:off x="4572000" y="1824334"/>
            <a:ext cx="28194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rgbClr val="3F3F3F"/>
                </a:solidFill>
                <a:latin typeface="Calibri"/>
                <a:ea typeface="Calibri"/>
                <a:cs typeface="Calibri"/>
                <a:sym typeface="Calibri"/>
              </a:rPr>
              <a:t>reflect</a:t>
            </a:r>
          </a:p>
        </p:txBody>
      </p:sp>
      <p:sp>
        <p:nvSpPr>
          <p:cNvPr id="227" name="Shape 227"/>
          <p:cNvSpPr txBox="1"/>
          <p:nvPr/>
        </p:nvSpPr>
        <p:spPr>
          <a:xfrm>
            <a:off x="0" y="4908550"/>
            <a:ext cx="9144000" cy="1631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Deep learning - learning that can lead to real understanding, the ability to apply one's knowledge, and even to transform that knowledge for innovation - requires that we move beyond "learning about" and moving to "learning to be.“</a:t>
            </a:r>
            <a:r>
              <a:rPr lang="en-US" sz="1000" b="0" i="1" u="none" strike="noStrike" cap="none" baseline="0">
                <a:solidFill>
                  <a:srgbClr val="3F3F3F"/>
                </a:solidFill>
                <a:latin typeface="Calibri"/>
                <a:ea typeface="Calibri"/>
                <a:cs typeface="Calibri"/>
                <a:sym typeface="Calibri"/>
              </a:rPr>
              <a:t> </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[Gee]</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Good Games + Good Learning</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08"/>
                                        </p:tgtEl>
                                      </p:cBhvr>
                                    </p:animEffect>
                                    <p:set>
                                      <p:cBhvr>
                                        <p:cTn id="22" dur="1" fill="hold">
                                          <p:stCondLst>
                                            <p:cond delay="500"/>
                                          </p:stCondLst>
                                        </p:cTn>
                                        <p:tgtEl>
                                          <p:spTgt spid="20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03"/>
                                        </p:tgtEl>
                                      </p:cBhvr>
                                    </p:animEffect>
                                    <p:set>
                                      <p:cBhvr>
                                        <p:cTn id="25" dur="1" fill="hold">
                                          <p:stCondLst>
                                            <p:cond delay="500"/>
                                          </p:stCondLst>
                                        </p:cTn>
                                        <p:tgtEl>
                                          <p:spTgt spid="20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99"/>
                                        </p:tgtEl>
                                      </p:cBhvr>
                                    </p:animEffect>
                                    <p:set>
                                      <p:cBhvr>
                                        <p:cTn id="28" dur="1" fill="hold">
                                          <p:stCondLst>
                                            <p:cond delay="500"/>
                                          </p:stCondLst>
                                        </p:cTn>
                                        <p:tgtEl>
                                          <p:spTgt spid="199"/>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13"/>
                                        </p:tgtEl>
                                        <p:attrNameLst>
                                          <p:attrName>style.visibility</p:attrName>
                                        </p:attrNameLst>
                                      </p:cBhvr>
                                      <p:to>
                                        <p:strVal val="visible"/>
                                      </p:to>
                                    </p:set>
                                    <p:animEffect transition="in" filter="fade">
                                      <p:cBhvr>
                                        <p:cTn id="31" dur="500"/>
                                        <p:tgtEl>
                                          <p:spTgt spid="213"/>
                                        </p:tgtEl>
                                      </p:cBhvr>
                                    </p:animEffect>
                                  </p:childTnLst>
                                </p:cTn>
                              </p:par>
                              <p:par>
                                <p:cTn id="32" presetID="10" presetClass="entr" presetSubtype="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500"/>
                                        <p:tgtEl>
                                          <p:spTgt spid="2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4"/>
                                        </p:tgtEl>
                                        <p:attrNameLst>
                                          <p:attrName>style.visibility</p:attrName>
                                        </p:attrNameLst>
                                      </p:cBhvr>
                                      <p:to>
                                        <p:strVal val="visible"/>
                                      </p:to>
                                    </p:set>
                                    <p:animEffect transition="in" filter="fade">
                                      <p:cBhvr>
                                        <p:cTn id="39" dur="500"/>
                                        <p:tgtEl>
                                          <p:spTgt spid="214"/>
                                        </p:tgtEl>
                                      </p:cBhvr>
                                    </p:animEffect>
                                  </p:childTnLst>
                                </p:cTn>
                              </p:par>
                              <p:par>
                                <p:cTn id="40" presetID="10" presetClass="entr" presetSubtype="0" fill="hold" nodeType="withEffect">
                                  <p:stCondLst>
                                    <p:cond delay="0"/>
                                  </p:stCondLst>
                                  <p:childTnLst>
                                    <p:set>
                                      <p:cBhvr>
                                        <p:cTn id="41" dur="1" fill="hold">
                                          <p:stCondLst>
                                            <p:cond delay="0"/>
                                          </p:stCondLst>
                                        </p:cTn>
                                        <p:tgtEl>
                                          <p:spTgt spid="215"/>
                                        </p:tgtEl>
                                        <p:attrNameLst>
                                          <p:attrName>style.visibility</p:attrName>
                                        </p:attrNameLst>
                                      </p:cBhvr>
                                      <p:to>
                                        <p:strVal val="visible"/>
                                      </p:to>
                                    </p:set>
                                    <p:animEffect transition="in" filter="fade">
                                      <p:cBhvr>
                                        <p:cTn id="42" dur="500"/>
                                        <p:tgtEl>
                                          <p:spTgt spid="2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6"/>
                                        </p:tgtEl>
                                        <p:attrNameLst>
                                          <p:attrName>style.visibility</p:attrName>
                                        </p:attrNameLst>
                                      </p:cBhvr>
                                      <p:to>
                                        <p:strVal val="visible"/>
                                      </p:to>
                                    </p:set>
                                    <p:animEffect transition="in" filter="fade">
                                      <p:cBhvr>
                                        <p:cTn id="47" dur="500"/>
                                        <p:tgtEl>
                                          <p:spTgt spid="216"/>
                                        </p:tgtEl>
                                      </p:cBhvr>
                                    </p:animEffect>
                                  </p:childTnLst>
                                </p:cTn>
                              </p:par>
                              <p:par>
                                <p:cTn id="48" presetID="10" presetClass="entr" presetSubtype="0" fill="hold" nodeType="with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fade">
                                      <p:cBhvr>
                                        <p:cTn id="50" dur="500"/>
                                        <p:tgtEl>
                                          <p:spTgt spid="217"/>
                                        </p:tgtEl>
                                      </p:cBhvr>
                                    </p:animEffect>
                                  </p:childTnLst>
                                </p:cTn>
                              </p:par>
                              <p:par>
                                <p:cTn id="51" presetID="10" presetClass="entr" presetSubtype="0" fill="hold" nodeType="withEffect">
                                  <p:stCondLst>
                                    <p:cond delay="0"/>
                                  </p:stCondLst>
                                  <p:childTnLst>
                                    <p:set>
                                      <p:cBhvr>
                                        <p:cTn id="52" dur="1" fill="hold">
                                          <p:stCondLst>
                                            <p:cond delay="0"/>
                                          </p:stCondLst>
                                        </p:cTn>
                                        <p:tgtEl>
                                          <p:spTgt spid="218"/>
                                        </p:tgtEl>
                                        <p:attrNameLst>
                                          <p:attrName>style.visibility</p:attrName>
                                        </p:attrNameLst>
                                      </p:cBhvr>
                                      <p:to>
                                        <p:strVal val="visible"/>
                                      </p:to>
                                    </p:set>
                                    <p:animEffect transition="in" filter="fade">
                                      <p:cBhvr>
                                        <p:cTn id="53" dur="500"/>
                                        <p:tgtEl>
                                          <p:spTgt spid="218"/>
                                        </p:tgtEl>
                                      </p:cBhvr>
                                    </p:animEffect>
                                  </p:childTnLst>
                                </p:cTn>
                              </p:par>
                              <p:par>
                                <p:cTn id="54" presetID="10" presetClass="entr" presetSubtype="0" fill="hold" nodeType="withEffect">
                                  <p:stCondLst>
                                    <p:cond delay="0"/>
                                  </p:stCondLst>
                                  <p:childTnLst>
                                    <p:set>
                                      <p:cBhvr>
                                        <p:cTn id="55" dur="1" fill="hold">
                                          <p:stCondLst>
                                            <p:cond delay="0"/>
                                          </p:stCondLst>
                                        </p:cTn>
                                        <p:tgtEl>
                                          <p:spTgt spid="219"/>
                                        </p:tgtEl>
                                        <p:attrNameLst>
                                          <p:attrName>style.visibility</p:attrName>
                                        </p:attrNameLst>
                                      </p:cBhvr>
                                      <p:to>
                                        <p:strVal val="visible"/>
                                      </p:to>
                                    </p:set>
                                    <p:animEffect transition="in" filter="fade">
                                      <p:cBhvr>
                                        <p:cTn id="56" dur="500"/>
                                        <p:tgtEl>
                                          <p:spTgt spid="2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0"/>
                                        </p:tgtEl>
                                        <p:attrNameLst>
                                          <p:attrName>style.visibility</p:attrName>
                                        </p:attrNameLst>
                                      </p:cBhvr>
                                      <p:to>
                                        <p:strVal val="visible"/>
                                      </p:to>
                                    </p:set>
                                    <p:animEffect transition="in" filter="fade">
                                      <p:cBhvr>
                                        <p:cTn id="61" dur="500"/>
                                        <p:tgtEl>
                                          <p:spTgt spid="2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21"/>
                                        </p:tgtEl>
                                        <p:attrNameLst>
                                          <p:attrName>style.visibility</p:attrName>
                                        </p:attrNameLst>
                                      </p:cBhvr>
                                      <p:to>
                                        <p:strVal val="visible"/>
                                      </p:to>
                                    </p:set>
                                    <p:animEffect transition="in" filter="fade">
                                      <p:cBhvr>
                                        <p:cTn id="66" dur="500"/>
                                        <p:tgtEl>
                                          <p:spTgt spid="2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fade">
                                      <p:cBhvr>
                                        <p:cTn id="71" dur="500"/>
                                        <p:tgtEl>
                                          <p:spTgt spid="2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23"/>
                                        </p:tgtEl>
                                        <p:attrNameLst>
                                          <p:attrName>style.visibility</p:attrName>
                                        </p:attrNameLst>
                                      </p:cBhvr>
                                      <p:to>
                                        <p:strVal val="visible"/>
                                      </p:to>
                                    </p:set>
                                    <p:animEffect transition="in" filter="fade">
                                      <p:cBhvr>
                                        <p:cTn id="76" dur="500"/>
                                        <p:tgtEl>
                                          <p:spTgt spid="2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24"/>
                                        </p:tgtEl>
                                        <p:attrNameLst>
                                          <p:attrName>style.visibility</p:attrName>
                                        </p:attrNameLst>
                                      </p:cBhvr>
                                      <p:to>
                                        <p:strVal val="visible"/>
                                      </p:to>
                                    </p:set>
                                    <p:animEffect transition="in" filter="fade">
                                      <p:cBhvr>
                                        <p:cTn id="81" dur="500"/>
                                        <p:tgtEl>
                                          <p:spTgt spid="2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25"/>
                                        </p:tgtEl>
                                        <p:attrNameLst>
                                          <p:attrName>style.visibility</p:attrName>
                                        </p:attrNameLst>
                                      </p:cBhvr>
                                      <p:to>
                                        <p:strVal val="visible"/>
                                      </p:to>
                                    </p:set>
                                    <p:animEffect transition="in" filter="fade">
                                      <p:cBhvr>
                                        <p:cTn id="86" dur="500"/>
                                        <p:tgtEl>
                                          <p:spTgt spid="2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grpSp>
        <p:nvGrpSpPr>
          <p:cNvPr id="232" name="Shape 232"/>
          <p:cNvGrpSpPr/>
          <p:nvPr/>
        </p:nvGrpSpPr>
        <p:grpSpPr>
          <a:xfrm>
            <a:off x="0" y="533400"/>
            <a:ext cx="9144000" cy="4038600"/>
            <a:chOff x="0" y="1066800"/>
            <a:chExt cx="9144000" cy="4038600"/>
          </a:xfrm>
        </p:grpSpPr>
        <p:sp>
          <p:nvSpPr>
            <p:cNvPr id="233" name="Shape 233"/>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234" name="Shape 234"/>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235" name="Shape 235"/>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236" name="Shape 236"/>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237" name="Shape 237"/>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238" name="Shape 238"/>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Needs Analysis </a:t>
            </a:r>
            <a:r>
              <a:rPr lang="en-US" sz="3300" b="0" i="0" u="none" strike="noStrike" cap="none" baseline="0">
                <a:solidFill>
                  <a:srgbClr val="3F3F3F"/>
                </a:solidFill>
                <a:latin typeface="Calibri"/>
                <a:ea typeface="Calibri"/>
                <a:cs typeface="Calibri"/>
                <a:sym typeface="Calibri"/>
              </a:rPr>
              <a:t>&gt; Schools &amp; Teachers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239" name="Shape 239"/>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240" name="Shape 240"/>
          <p:cNvSpPr txBox="1"/>
          <p:nvPr/>
        </p:nvSpPr>
        <p:spPr>
          <a:xfrm>
            <a:off x="0" y="4908550"/>
            <a:ext cx="9144000" cy="153375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There is broad recognition that K-12 teachers need training to effectively introduce computational thinking concepts in the classroom.</a:t>
            </a:r>
          </a:p>
          <a:p>
            <a:pPr marL="0" marR="0" lvl="0" indent="0" algn="ctr" rtl="0">
              <a:lnSpc>
                <a:spcPct val="260000"/>
              </a:lnSpc>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[Weinberg]</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Computational thinking: an investigation of the existing scholarship and research</a:t>
            </a:r>
          </a:p>
        </p:txBody>
      </p:sp>
      <p:sp>
        <p:nvSpPr>
          <p:cNvPr id="241" name="Shape 241"/>
          <p:cNvSpPr txBox="1"/>
          <p:nvPr/>
        </p:nvSpPr>
        <p:spPr>
          <a:xfrm>
            <a:off x="4724400" y="818614"/>
            <a:ext cx="4343400" cy="36009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Teachers</a:t>
            </a:r>
            <a:br>
              <a:rPr lang="en-US" sz="2400" b="0" i="0" u="sng" strike="noStrike" cap="none" baseline="0">
                <a:solidFill>
                  <a:schemeClr val="lt1"/>
                </a:solidFill>
                <a:latin typeface="Calibri"/>
                <a:ea typeface="Calibri"/>
                <a:cs typeface="Calibri"/>
                <a:sym typeface="Calibri"/>
              </a:rPr>
            </a:br>
            <a:r>
              <a:rPr lang="en-US" sz="1800" b="0" i="0" u="sng"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CT learning progressions</a:t>
            </a:r>
            <a:br>
              <a:rPr lang="en-US" sz="2400" b="0" i="0" u="none" strike="noStrike" cap="none" baseline="0">
                <a:solidFill>
                  <a:schemeClr val="lt1"/>
                </a:solidFill>
                <a:latin typeface="Calibri"/>
                <a:ea typeface="Calibri"/>
                <a:cs typeface="Calibri"/>
                <a:sym typeface="Calibri"/>
              </a:rPr>
            </a:br>
            <a:r>
              <a:rPr lang="en-US" sz="1800" b="0" i="0" u="none"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Demonstrated CT operation across subjects</a:t>
            </a:r>
            <a:br>
              <a:rPr lang="en-US" sz="2400" b="0" i="0" u="none" strike="noStrike" cap="none" baseline="0">
                <a:solidFill>
                  <a:schemeClr val="lt1"/>
                </a:solidFill>
                <a:latin typeface="Calibri"/>
                <a:ea typeface="Calibri"/>
                <a:cs typeface="Calibri"/>
                <a:sym typeface="Calibri"/>
              </a:rPr>
            </a:br>
            <a:r>
              <a:rPr lang="en-US" sz="1800" b="0" i="0" u="none"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Systemic platforms which embed ecosystems of accessible training materials</a:t>
            </a:r>
          </a:p>
        </p:txBody>
      </p:sp>
      <p:sp>
        <p:nvSpPr>
          <p:cNvPr id="242" name="Shape 242"/>
          <p:cNvSpPr txBox="1"/>
          <p:nvPr/>
        </p:nvSpPr>
        <p:spPr>
          <a:xfrm>
            <a:off x="228600" y="795277"/>
            <a:ext cx="4343400" cy="286232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Schools</a:t>
            </a:r>
            <a:br>
              <a:rPr lang="en-US" sz="2400" b="0" i="0" u="sng" strike="noStrike" cap="none" baseline="0">
                <a:solidFill>
                  <a:schemeClr val="lt1"/>
                </a:solidFill>
                <a:latin typeface="Calibri"/>
                <a:ea typeface="Calibri"/>
                <a:cs typeface="Calibri"/>
                <a:sym typeface="Calibri"/>
              </a:rPr>
            </a:br>
            <a:r>
              <a:rPr lang="en-US" sz="1800" b="0" i="0" u="sng"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Cogent CT definitions</a:t>
            </a:r>
            <a:br>
              <a:rPr lang="en-US" sz="2400" b="0" i="0" u="none" strike="noStrike" cap="none" baseline="0">
                <a:solidFill>
                  <a:schemeClr val="lt1"/>
                </a:solidFill>
                <a:latin typeface="Calibri"/>
                <a:ea typeface="Calibri"/>
                <a:cs typeface="Calibri"/>
                <a:sym typeface="Calibri"/>
              </a:rPr>
            </a:br>
            <a:r>
              <a:rPr lang="en-US" sz="1800" b="0" i="0" u="none"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Economical authoring tools</a:t>
            </a:r>
            <a:br>
              <a:rPr lang="en-US" sz="2400" b="0" i="0" u="none" strike="noStrike" cap="none" baseline="0">
                <a:solidFill>
                  <a:schemeClr val="lt1"/>
                </a:solidFill>
                <a:latin typeface="Calibri"/>
                <a:ea typeface="Calibri"/>
                <a:cs typeface="Calibri"/>
                <a:sym typeface="Calibri"/>
              </a:rPr>
            </a:br>
            <a:r>
              <a:rPr lang="en-US" sz="1800" b="0" i="0" u="none" strike="noStrike" cap="none" baseline="0">
                <a:solidFill>
                  <a:schemeClr val="lt1"/>
                </a:solidFill>
                <a:latin typeface="Calibri"/>
                <a:ea typeface="Calibri"/>
                <a:cs typeface="Calibri"/>
                <a:sym typeface="Calibri"/>
              </a:rPr>
              <a:t> </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Age-appropriate pedagogical examples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5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5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500"/>
                                        <p:tgtEl>
                                          <p:spTgt spid="2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
                                            <p:txEl>
                                              <p:pRg st="3" end="3"/>
                                            </p:txEl>
                                          </p:spTgt>
                                        </p:tgtEl>
                                        <p:attrNameLst>
                                          <p:attrName>style.visibility</p:attrName>
                                        </p:attrNameLst>
                                      </p:cBhvr>
                                      <p:to>
                                        <p:strVal val="visible"/>
                                      </p:to>
                                    </p:set>
                                    <p:animEffect transition="in" filter="fade">
                                      <p:cBhvr>
                                        <p:cTn id="22" dur="500"/>
                                        <p:tgtEl>
                                          <p:spTgt spid="2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1">
                                            <p:txEl>
                                              <p:pRg st="0" end="0"/>
                                            </p:txEl>
                                          </p:spTgt>
                                        </p:tgtEl>
                                        <p:attrNameLst>
                                          <p:attrName>style.visibility</p:attrName>
                                        </p:attrNameLst>
                                      </p:cBhvr>
                                      <p:to>
                                        <p:strVal val="visible"/>
                                      </p:to>
                                    </p:set>
                                    <p:animEffect transition="in" filter="fade">
                                      <p:cBhvr>
                                        <p:cTn id="27" dur="500"/>
                                        <p:tgtEl>
                                          <p:spTgt spid="24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1">
                                            <p:txEl>
                                              <p:pRg st="1" end="1"/>
                                            </p:txEl>
                                          </p:spTgt>
                                        </p:tgtEl>
                                        <p:attrNameLst>
                                          <p:attrName>style.visibility</p:attrName>
                                        </p:attrNameLst>
                                      </p:cBhvr>
                                      <p:to>
                                        <p:strVal val="visible"/>
                                      </p:to>
                                    </p:set>
                                    <p:animEffect transition="in" filter="fade">
                                      <p:cBhvr>
                                        <p:cTn id="32" dur="500"/>
                                        <p:tgtEl>
                                          <p:spTgt spid="24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1">
                                            <p:txEl>
                                              <p:pRg st="2" end="2"/>
                                            </p:txEl>
                                          </p:spTgt>
                                        </p:tgtEl>
                                        <p:attrNameLst>
                                          <p:attrName>style.visibility</p:attrName>
                                        </p:attrNameLst>
                                      </p:cBhvr>
                                      <p:to>
                                        <p:strVal val="visible"/>
                                      </p:to>
                                    </p:set>
                                    <p:animEffect transition="in" filter="fade">
                                      <p:cBhvr>
                                        <p:cTn id="37" dur="500"/>
                                        <p:tgtEl>
                                          <p:spTgt spid="24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1">
                                            <p:txEl>
                                              <p:pRg st="3" end="3"/>
                                            </p:txEl>
                                          </p:spTgt>
                                        </p:tgtEl>
                                        <p:attrNameLst>
                                          <p:attrName>style.visibility</p:attrName>
                                        </p:attrNameLst>
                                      </p:cBhvr>
                                      <p:to>
                                        <p:strVal val="visible"/>
                                      </p:to>
                                    </p:set>
                                    <p:animEffect transition="in" filter="fade">
                                      <p:cBhvr>
                                        <p:cTn id="42" dur="500"/>
                                        <p:tgtEl>
                                          <p:spTgt spid="24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0"/>
                                        </p:tgtEl>
                                        <p:attrNameLst>
                                          <p:attrName>style.visibility</p:attrName>
                                        </p:attrNameLst>
                                      </p:cBhvr>
                                      <p:to>
                                        <p:strVal val="visible"/>
                                      </p:to>
                                    </p:set>
                                    <p:animEffect transition="in" filter="fade">
                                      <p:cBhvr>
                                        <p:cTn id="47"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grpSp>
        <p:nvGrpSpPr>
          <p:cNvPr id="247" name="Shape 247"/>
          <p:cNvGrpSpPr/>
          <p:nvPr/>
        </p:nvGrpSpPr>
        <p:grpSpPr>
          <a:xfrm>
            <a:off x="0" y="533400"/>
            <a:ext cx="9144000" cy="4038600"/>
            <a:chOff x="0" y="1066800"/>
            <a:chExt cx="9144000" cy="4038600"/>
          </a:xfrm>
        </p:grpSpPr>
        <p:sp>
          <p:nvSpPr>
            <p:cNvPr id="248" name="Shape 248"/>
            <p:cNvSpPr/>
            <p:nvPr/>
          </p:nvSpPr>
          <p:spPr>
            <a:xfrm>
              <a:off x="0" y="1066800"/>
              <a:ext cx="9144000" cy="4022724"/>
            </a:xfrm>
            <a:prstGeom prst="rect">
              <a:avLst/>
            </a:prstGeom>
            <a:solidFill>
              <a:srgbClr val="A5A5A5"/>
            </a:solidFill>
            <a:ln w="25400" cap="flat">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000000"/>
                </a:buClr>
                <a:buFont typeface="Times New Roman"/>
                <a:buNone/>
              </a:pPr>
              <a:endParaRPr sz="2400" b="0" i="0" u="none" strike="noStrike" cap="none" baseline="0">
                <a:solidFill>
                  <a:schemeClr val="lt1"/>
                </a:solidFill>
                <a:latin typeface="Calibri"/>
                <a:ea typeface="Calibri"/>
                <a:cs typeface="Calibri"/>
                <a:sym typeface="Calibri"/>
              </a:endParaRPr>
            </a:p>
          </p:txBody>
        </p:sp>
        <p:cxnSp>
          <p:nvCxnSpPr>
            <p:cNvPr id="249" name="Shape 249"/>
            <p:cNvCxnSpPr/>
            <p:nvPr/>
          </p:nvCxnSpPr>
          <p:spPr>
            <a:xfrm>
              <a:off x="0" y="1219200"/>
              <a:ext cx="9144000" cy="0"/>
            </a:xfrm>
            <a:prstGeom prst="straightConnector1">
              <a:avLst/>
            </a:prstGeom>
            <a:noFill/>
            <a:ln w="9525" cap="flat">
              <a:solidFill>
                <a:schemeClr val="lt1"/>
              </a:solidFill>
              <a:prstDash val="solid"/>
              <a:round/>
              <a:headEnd type="none" w="med" len="med"/>
              <a:tailEnd type="none" w="med" len="med"/>
            </a:ln>
          </p:spPr>
        </p:cxnSp>
        <p:cxnSp>
          <p:nvCxnSpPr>
            <p:cNvPr id="250" name="Shape 250"/>
            <p:cNvCxnSpPr/>
            <p:nvPr/>
          </p:nvCxnSpPr>
          <p:spPr>
            <a:xfrm>
              <a:off x="0" y="4953000"/>
              <a:ext cx="9144000" cy="0"/>
            </a:xfrm>
            <a:prstGeom prst="straightConnector1">
              <a:avLst/>
            </a:prstGeom>
            <a:noFill/>
            <a:ln w="9525" cap="flat">
              <a:solidFill>
                <a:schemeClr val="lt1"/>
              </a:solidFill>
              <a:prstDash val="solid"/>
              <a:round/>
              <a:headEnd type="none" w="med" len="med"/>
              <a:tailEnd type="none" w="med" len="med"/>
            </a:ln>
          </p:spPr>
        </p:cxnSp>
        <p:cxnSp>
          <p:nvCxnSpPr>
            <p:cNvPr id="251" name="Shape 251"/>
            <p:cNvCxnSpPr/>
            <p:nvPr/>
          </p:nvCxnSpPr>
          <p:spPr>
            <a:xfrm>
              <a:off x="0" y="1066800"/>
              <a:ext cx="9144000" cy="0"/>
            </a:xfrm>
            <a:prstGeom prst="straightConnector1">
              <a:avLst/>
            </a:prstGeom>
            <a:noFill/>
            <a:ln w="9525" cap="flat">
              <a:solidFill>
                <a:srgbClr val="7F7F7F"/>
              </a:solidFill>
              <a:prstDash val="solid"/>
              <a:round/>
              <a:headEnd type="none" w="med" len="med"/>
              <a:tailEnd type="none" w="med" len="med"/>
            </a:ln>
          </p:spPr>
        </p:cxnSp>
        <p:cxnSp>
          <p:nvCxnSpPr>
            <p:cNvPr id="252" name="Shape 252"/>
            <p:cNvCxnSpPr/>
            <p:nvPr/>
          </p:nvCxnSpPr>
          <p:spPr>
            <a:xfrm>
              <a:off x="0" y="5105400"/>
              <a:ext cx="9144000" cy="0"/>
            </a:xfrm>
            <a:prstGeom prst="straightConnector1">
              <a:avLst/>
            </a:prstGeom>
            <a:noFill/>
            <a:ln w="9525" cap="flat">
              <a:solidFill>
                <a:srgbClr val="7F7F7F"/>
              </a:solidFill>
              <a:prstDash val="solid"/>
              <a:round/>
              <a:headEnd type="none" w="med" len="med"/>
              <a:tailEnd type="none" w="med" len="med"/>
            </a:ln>
          </p:spPr>
        </p:cxnSp>
      </p:grpSp>
      <p:sp>
        <p:nvSpPr>
          <p:cNvPr id="253" name="Shape 253"/>
          <p:cNvSpPr txBox="1"/>
          <p:nvPr/>
        </p:nvSpPr>
        <p:spPr>
          <a:xfrm>
            <a:off x="0" y="9525"/>
            <a:ext cx="9220200" cy="110799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300" b="0" i="0" u="none" strike="noStrike" cap="none" baseline="0">
                <a:solidFill>
                  <a:srgbClr val="595959"/>
                </a:solidFill>
                <a:latin typeface="Calibri"/>
                <a:ea typeface="Calibri"/>
                <a:cs typeface="Calibri"/>
                <a:sym typeface="Calibri"/>
              </a:rPr>
              <a:t>Needs Analysis </a:t>
            </a:r>
            <a:r>
              <a:rPr lang="en-US" sz="3300" b="0" i="0" u="none" strike="noStrike" cap="none" baseline="0">
                <a:solidFill>
                  <a:srgbClr val="3F3F3F"/>
                </a:solidFill>
                <a:latin typeface="Calibri"/>
                <a:ea typeface="Calibri"/>
                <a:cs typeface="Calibri"/>
                <a:sym typeface="Calibri"/>
              </a:rPr>
              <a:t>&gt; Nurturing Affinity Spaces</a:t>
            </a:r>
          </a:p>
          <a:p>
            <a:pPr marL="0" marR="0" lvl="0" indent="0" algn="l" rtl="0">
              <a:spcBef>
                <a:spcPts val="0"/>
              </a:spcBef>
              <a:spcAft>
                <a:spcPts val="0"/>
              </a:spcAft>
              <a:buClr>
                <a:srgbClr val="000000"/>
              </a:buClr>
              <a:buFont typeface="Times New Roman"/>
              <a:buNone/>
            </a:pPr>
            <a:endParaRPr sz="3300" b="0" i="0" u="none" strike="noStrike" cap="none" baseline="0">
              <a:solidFill>
                <a:srgbClr val="262626"/>
              </a:solidFill>
              <a:latin typeface="Calibri"/>
              <a:ea typeface="Calibri"/>
              <a:cs typeface="Calibri"/>
              <a:sym typeface="Calibri"/>
            </a:endParaRPr>
          </a:p>
        </p:txBody>
      </p:sp>
      <p:pic>
        <p:nvPicPr>
          <p:cNvPr id="254" name="Shape 254"/>
          <p:cNvPicPr preferRelativeResize="0"/>
          <p:nvPr/>
        </p:nvPicPr>
        <p:blipFill rotWithShape="1">
          <a:blip r:embed="rId3">
            <a:alphaModFix/>
          </a:blip>
          <a:srcRect/>
          <a:stretch/>
        </p:blipFill>
        <p:spPr>
          <a:xfrm>
            <a:off x="8534400" y="45720"/>
            <a:ext cx="512480" cy="411480"/>
          </a:xfrm>
          <a:prstGeom prst="rect">
            <a:avLst/>
          </a:prstGeom>
          <a:noFill/>
          <a:ln>
            <a:noFill/>
          </a:ln>
        </p:spPr>
      </p:pic>
      <p:sp>
        <p:nvSpPr>
          <p:cNvPr id="255" name="Shape 255"/>
          <p:cNvSpPr txBox="1"/>
          <p:nvPr/>
        </p:nvSpPr>
        <p:spPr>
          <a:xfrm>
            <a:off x="0" y="4800600"/>
            <a:ext cx="9144000" cy="190821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000000"/>
              </a:buClr>
              <a:buSzPct val="25000"/>
              <a:buFont typeface="Times New Roman"/>
              <a:buNone/>
            </a:pPr>
            <a:r>
              <a:rPr lang="en-US" sz="1800" b="0" i="1" u="none" strike="noStrike" cap="none" baseline="0">
                <a:solidFill>
                  <a:srgbClr val="3F3F3F"/>
                </a:solidFill>
                <a:latin typeface="Calibri"/>
                <a:ea typeface="Calibri"/>
                <a:cs typeface="Calibri"/>
                <a:sym typeface="Calibri"/>
              </a:rPr>
              <a:t>Nurturing affinity spaces tend to foster a view of expertise as rooted more in the space itself or the community that exists in the space and not in individuals’ heads. “Experts” know that their expertise is always partial and limited, and they draw on the knowledge stored in the community when they need to supplement their individual knowledge or learn new things.</a:t>
            </a:r>
          </a:p>
          <a:p>
            <a:pPr marL="0" marR="0" lvl="0" indent="0" algn="ctr" rtl="0">
              <a:spcBef>
                <a:spcPts val="0"/>
              </a:spcBef>
              <a:spcAft>
                <a:spcPts val="0"/>
              </a:spcAft>
              <a:buClr>
                <a:srgbClr val="000000"/>
              </a:buClr>
              <a:buFont typeface="Times New Roman"/>
              <a:buNone/>
            </a:pPr>
            <a:endParaRPr sz="1000" b="0" i="1" u="none" strike="noStrike" cap="none" baseline="0">
              <a:solidFill>
                <a:srgbClr val="3F3F3F"/>
              </a:solidFill>
              <a:latin typeface="Calibri"/>
              <a:ea typeface="Calibri"/>
              <a:cs typeface="Calibri"/>
              <a:sym typeface="Calibri"/>
            </a:endParaRPr>
          </a:p>
          <a:p>
            <a:pPr marL="0" marR="0" lvl="0" indent="0" algn="ctr" rtl="0">
              <a:spcBef>
                <a:spcPts val="0"/>
              </a:spcBef>
              <a:spcAft>
                <a:spcPts val="0"/>
              </a:spcAft>
              <a:buClr>
                <a:srgbClr val="000000"/>
              </a:buClr>
              <a:buSzPct val="25000"/>
              <a:buFont typeface="Times New Roman"/>
              <a:buNone/>
            </a:pPr>
            <a:r>
              <a:rPr lang="en-US" sz="1800" b="0" i="0" u="none" strike="noStrike" cap="none" baseline="0">
                <a:solidFill>
                  <a:srgbClr val="3F3F3F"/>
                </a:solidFill>
                <a:latin typeface="Calibri"/>
                <a:ea typeface="Calibri"/>
                <a:cs typeface="Calibri"/>
                <a:sym typeface="Calibri"/>
              </a:rPr>
              <a:t>[Gee &amp; Hayes]</a:t>
            </a:r>
          </a:p>
          <a:p>
            <a:pPr marL="0" marR="0" lvl="0" indent="0" algn="ctr" rtl="0">
              <a:spcBef>
                <a:spcPts val="0"/>
              </a:spcBef>
              <a:spcAft>
                <a:spcPts val="0"/>
              </a:spcAft>
              <a:buClr>
                <a:srgbClr val="000000"/>
              </a:buClr>
              <a:buSzPct val="25000"/>
              <a:buFont typeface="Times New Roman"/>
              <a:buNone/>
            </a:pPr>
            <a:r>
              <a:rPr lang="en-US" sz="1800" b="0" i="0" u="sng" strike="noStrike" cap="none" baseline="0">
                <a:solidFill>
                  <a:srgbClr val="3F3F3F"/>
                </a:solidFill>
                <a:latin typeface="Calibri"/>
                <a:ea typeface="Calibri"/>
                <a:cs typeface="Calibri"/>
                <a:sym typeface="Calibri"/>
              </a:rPr>
              <a:t>Nurturing affinity spaces and game-based learning</a:t>
            </a:r>
          </a:p>
        </p:txBody>
      </p:sp>
      <p:sp>
        <p:nvSpPr>
          <p:cNvPr id="256" name="Shape 256"/>
          <p:cNvSpPr txBox="1"/>
          <p:nvPr/>
        </p:nvSpPr>
        <p:spPr>
          <a:xfrm>
            <a:off x="284782" y="850879"/>
            <a:ext cx="4876799" cy="34163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sng" strike="noStrike" cap="none" baseline="0">
                <a:solidFill>
                  <a:schemeClr val="lt1"/>
                </a:solidFill>
                <a:latin typeface="Calibri"/>
                <a:ea typeface="Calibri"/>
                <a:cs typeface="Calibri"/>
                <a:sym typeface="Calibri"/>
              </a:rPr>
              <a:t>Characteristics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Low barriers to expression and engagement</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Robust facility for creation and sharing creations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Mentoring relationships and knowledge transfer from experts to novices</a:t>
            </a:r>
          </a:p>
          <a:p>
            <a:pPr marL="342900" marR="0" lvl="0" indent="-342900" algn="l" rtl="0">
              <a:spcBef>
                <a:spcPts val="0"/>
              </a:spcBef>
              <a:buClr>
                <a:schemeClr val="lt1"/>
              </a:buClr>
              <a:buSzPct val="100000"/>
              <a:buFont typeface="Arial"/>
              <a:buChar char="•"/>
            </a:pPr>
            <a:r>
              <a:rPr lang="en-US" sz="2400" b="0" i="0" u="none" strike="noStrike" cap="none" baseline="0">
                <a:solidFill>
                  <a:schemeClr val="lt1"/>
                </a:solidFill>
                <a:latin typeface="Calibri"/>
                <a:ea typeface="Calibri"/>
                <a:cs typeface="Calibri"/>
                <a:sym typeface="Calibri"/>
              </a:rPr>
              <a:t>Good learning and human growth</a:t>
            </a:r>
          </a:p>
        </p:txBody>
      </p:sp>
      <p:pic>
        <p:nvPicPr>
          <p:cNvPr id="257" name="Shape 257"/>
          <p:cNvPicPr preferRelativeResize="0"/>
          <p:nvPr/>
        </p:nvPicPr>
        <p:blipFill rotWithShape="1">
          <a:blip r:embed="rId4">
            <a:alphaModFix/>
          </a:blip>
          <a:srcRect/>
          <a:stretch/>
        </p:blipFill>
        <p:spPr>
          <a:xfrm>
            <a:off x="5152541" y="1143000"/>
            <a:ext cx="3839058" cy="2651760"/>
          </a:xfrm>
          <a:prstGeom prst="rect">
            <a:avLst/>
          </a:prstGeom>
          <a:noFill/>
          <a:ln w="9525" cap="flat">
            <a:solidFill>
              <a:srgbClr val="7F7F7F"/>
            </a:solidFill>
            <a:prstDash val="solid"/>
            <a:miter/>
            <a:headEnd type="none" w="med" len="med"/>
            <a:tailEnd type="none" w="med" len="me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p:cTn id="7" dur="5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xEl>
                                              <p:pRg st="1" end="1"/>
                                            </p:txEl>
                                          </p:spTgt>
                                        </p:tgtEl>
                                        <p:attrNameLst>
                                          <p:attrName>style.visibility</p:attrName>
                                        </p:attrNameLst>
                                      </p:cBhvr>
                                      <p:to>
                                        <p:strVal val="visible"/>
                                      </p:to>
                                    </p:set>
                                    <p:animEffect transition="in" filter="fade">
                                      <p:cBhvr>
                                        <p:cTn id="12" dur="500"/>
                                        <p:tgtEl>
                                          <p:spTgt spid="2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xEl>
                                              <p:pRg st="2" end="2"/>
                                            </p:txEl>
                                          </p:spTgt>
                                        </p:tgtEl>
                                        <p:attrNameLst>
                                          <p:attrName>style.visibility</p:attrName>
                                        </p:attrNameLst>
                                      </p:cBhvr>
                                      <p:to>
                                        <p:strVal val="visible"/>
                                      </p:to>
                                    </p:set>
                                    <p:animEffect transition="in" filter="fade">
                                      <p:cBhvr>
                                        <p:cTn id="17" dur="500"/>
                                        <p:tgtEl>
                                          <p:spTgt spid="2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
                                            <p:txEl>
                                              <p:pRg st="3" end="3"/>
                                            </p:txEl>
                                          </p:spTgt>
                                        </p:tgtEl>
                                        <p:attrNameLst>
                                          <p:attrName>style.visibility</p:attrName>
                                        </p:attrNameLst>
                                      </p:cBhvr>
                                      <p:to>
                                        <p:strVal val="visible"/>
                                      </p:to>
                                    </p:set>
                                    <p:animEffect transition="in" filter="fade">
                                      <p:cBhvr>
                                        <p:cTn id="22" dur="500"/>
                                        <p:tgtEl>
                                          <p:spTgt spid="2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
                                            <p:txEl>
                                              <p:pRg st="4" end="4"/>
                                            </p:txEl>
                                          </p:spTgt>
                                        </p:tgtEl>
                                        <p:attrNameLst>
                                          <p:attrName>style.visibility</p:attrName>
                                        </p:attrNameLst>
                                      </p:cBhvr>
                                      <p:to>
                                        <p:strVal val="visible"/>
                                      </p:to>
                                    </p:set>
                                    <p:animEffect transition="in" filter="fade">
                                      <p:cBhvr>
                                        <p:cTn id="27" dur="500"/>
                                        <p:tgtEl>
                                          <p:spTgt spid="2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5090</Words>
  <Application>Microsoft Office PowerPoint</Application>
  <PresentationFormat>On-screen Show (4:3)</PresentationFormat>
  <Paragraphs>520</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CBRE</cp:lastModifiedBy>
  <cp:revision>15</cp:revision>
  <dcterms:modified xsi:type="dcterms:W3CDTF">2015-05-25T14:53:04Z</dcterms:modified>
</cp:coreProperties>
</file>